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Trebuchet MS" panose="020B0603020202020204" pitchFamily="34" charset="0"/>
      <p:regular r:id="rId20"/>
      <p:bold r:id="rId21"/>
      <p:italic r:id="rId22"/>
      <p:boldItalic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21FA7C-911E-4CC3-8C97-CF8794E63D43}" v="5" dt="2024-12-10T17:40:42.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72"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Parth" userId="b4857bfbd070b9ce" providerId="LiveId" clId="{BC21FA7C-911E-4CC3-8C97-CF8794E63D43}"/>
    <pc:docChg chg="undo custSel addSld modSld">
      <pc:chgData name="Abhishek Parth" userId="b4857bfbd070b9ce" providerId="LiveId" clId="{BC21FA7C-911E-4CC3-8C97-CF8794E63D43}" dt="2024-12-10T17:41:06.049" v="38" actId="1076"/>
      <pc:docMkLst>
        <pc:docMk/>
      </pc:docMkLst>
      <pc:sldChg chg="modSp mod">
        <pc:chgData name="Abhishek Parth" userId="b4857bfbd070b9ce" providerId="LiveId" clId="{BC21FA7C-911E-4CC3-8C97-CF8794E63D43}" dt="2024-12-10T17:33:47.301" v="24" actId="20577"/>
        <pc:sldMkLst>
          <pc:docMk/>
          <pc:sldMk cId="0" sldId="258"/>
        </pc:sldMkLst>
        <pc:spChg chg="mod">
          <ac:chgData name="Abhishek Parth" userId="b4857bfbd070b9ce" providerId="LiveId" clId="{BC21FA7C-911E-4CC3-8C97-CF8794E63D43}" dt="2024-12-10T17:33:47.301" v="24" actId="20577"/>
          <ac:spMkLst>
            <pc:docMk/>
            <pc:sldMk cId="0" sldId="258"/>
            <ac:spMk id="2" creationId="{00000000-0000-0000-0000-000000000000}"/>
          </ac:spMkLst>
        </pc:spChg>
      </pc:sldChg>
      <pc:sldChg chg="addSp delSp modSp mod">
        <pc:chgData name="Abhishek Parth" userId="b4857bfbd070b9ce" providerId="LiveId" clId="{BC21FA7C-911E-4CC3-8C97-CF8794E63D43}" dt="2024-12-10T17:32:36.603" v="18" actId="207"/>
        <pc:sldMkLst>
          <pc:docMk/>
          <pc:sldMk cId="1180391618" sldId="269"/>
        </pc:sldMkLst>
        <pc:spChg chg="mod">
          <ac:chgData name="Abhishek Parth" userId="b4857bfbd070b9ce" providerId="LiveId" clId="{BC21FA7C-911E-4CC3-8C97-CF8794E63D43}" dt="2024-12-10T17:32:36.603" v="18" actId="207"/>
          <ac:spMkLst>
            <pc:docMk/>
            <pc:sldMk cId="1180391618" sldId="269"/>
            <ac:spMk id="5" creationId="{E7291867-F207-B92F-00BA-ADCFB4DE9A69}"/>
          </ac:spMkLst>
        </pc:spChg>
        <pc:picChg chg="del mod">
          <ac:chgData name="Abhishek Parth" userId="b4857bfbd070b9ce" providerId="LiveId" clId="{BC21FA7C-911E-4CC3-8C97-CF8794E63D43}" dt="2024-12-10T17:29:15.320" v="7" actId="478"/>
          <ac:picMkLst>
            <pc:docMk/>
            <pc:sldMk cId="1180391618" sldId="269"/>
            <ac:picMk id="4" creationId="{3743E29E-192A-02FD-22B0-F797CC17A3E7}"/>
          </ac:picMkLst>
        </pc:picChg>
        <pc:picChg chg="add mod ord">
          <ac:chgData name="Abhishek Parth" userId="b4857bfbd070b9ce" providerId="LiveId" clId="{BC21FA7C-911E-4CC3-8C97-CF8794E63D43}" dt="2024-12-10T17:32:20.579" v="16" actId="1076"/>
          <ac:picMkLst>
            <pc:docMk/>
            <pc:sldMk cId="1180391618" sldId="269"/>
            <ac:picMk id="7" creationId="{E9127084-23A6-3C12-222C-9757A49CC7F0}"/>
          </ac:picMkLst>
        </pc:picChg>
      </pc:sldChg>
      <pc:sldChg chg="modSp mod">
        <pc:chgData name="Abhishek Parth" userId="b4857bfbd070b9ce" providerId="LiveId" clId="{BC21FA7C-911E-4CC3-8C97-CF8794E63D43}" dt="2024-12-10T17:25:48.579" v="0" actId="1076"/>
        <pc:sldMkLst>
          <pc:docMk/>
          <pc:sldMk cId="3678604898" sldId="270"/>
        </pc:sldMkLst>
        <pc:spChg chg="mod">
          <ac:chgData name="Abhishek Parth" userId="b4857bfbd070b9ce" providerId="LiveId" clId="{BC21FA7C-911E-4CC3-8C97-CF8794E63D43}" dt="2024-12-10T17:25:48.579" v="0" actId="1076"/>
          <ac:spMkLst>
            <pc:docMk/>
            <pc:sldMk cId="3678604898" sldId="270"/>
            <ac:spMk id="3" creationId="{11B3AB97-FB22-D39D-D562-ED364CA21BE2}"/>
          </ac:spMkLst>
        </pc:spChg>
      </pc:sldChg>
      <pc:sldChg chg="addSp modSp new mod">
        <pc:chgData name="Abhishek Parth" userId="b4857bfbd070b9ce" providerId="LiveId" clId="{BC21FA7C-911E-4CC3-8C97-CF8794E63D43}" dt="2024-12-10T17:41:06.049" v="38" actId="1076"/>
        <pc:sldMkLst>
          <pc:docMk/>
          <pc:sldMk cId="3186402260" sldId="271"/>
        </pc:sldMkLst>
        <pc:spChg chg="add mod">
          <ac:chgData name="Abhishek Parth" userId="b4857bfbd070b9ce" providerId="LiveId" clId="{BC21FA7C-911E-4CC3-8C97-CF8794E63D43}" dt="2024-12-10T17:41:06.049" v="38" actId="1076"/>
          <ac:spMkLst>
            <pc:docMk/>
            <pc:sldMk cId="3186402260" sldId="271"/>
            <ac:spMk id="2" creationId="{6B0ACEB3-E83D-5507-4EF9-FE684E2596A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180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036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1986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7225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4800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2331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4782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736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963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875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2965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86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9110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4075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1687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6022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769676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80538" y="3361986"/>
            <a:ext cx="10191557" cy="8301486"/>
          </a:xfrm>
          <a:custGeom>
            <a:avLst/>
            <a:gdLst/>
            <a:ahLst/>
            <a:cxnLst/>
            <a:rect l="l" t="t" r="r" b="b"/>
            <a:pathLst>
              <a:path w="10191557" h="8301486">
                <a:moveTo>
                  <a:pt x="0" y="0"/>
                </a:moveTo>
                <a:lnTo>
                  <a:pt x="10191557" y="0"/>
                </a:lnTo>
                <a:lnTo>
                  <a:pt x="10191557" y="8301487"/>
                </a:lnTo>
                <a:lnTo>
                  <a:pt x="0" y="8301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482923" y="-2510317"/>
            <a:ext cx="11585615" cy="9437010"/>
          </a:xfrm>
          <a:custGeom>
            <a:avLst/>
            <a:gdLst/>
            <a:ahLst/>
            <a:cxnLst/>
            <a:rect l="l" t="t" r="r" b="b"/>
            <a:pathLst>
              <a:path w="11585615" h="9437010">
                <a:moveTo>
                  <a:pt x="0" y="0"/>
                </a:moveTo>
                <a:lnTo>
                  <a:pt x="11585615" y="0"/>
                </a:lnTo>
                <a:lnTo>
                  <a:pt x="11585615" y="9437010"/>
                </a:lnTo>
                <a:lnTo>
                  <a:pt x="0" y="9437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rot="-5400000">
            <a:off x="2855442" y="-479998"/>
            <a:ext cx="6107555" cy="10206271"/>
            <a:chOff x="0" y="0"/>
            <a:chExt cx="1046150" cy="1748210"/>
          </a:xfrm>
        </p:grpSpPr>
        <p:sp>
          <p:nvSpPr>
            <p:cNvPr id="5" name="Freeform 5"/>
            <p:cNvSpPr/>
            <p:nvPr/>
          </p:nvSpPr>
          <p:spPr>
            <a:xfrm>
              <a:off x="0" y="0"/>
              <a:ext cx="1046150" cy="1748210"/>
            </a:xfrm>
            <a:custGeom>
              <a:avLst/>
              <a:gdLst/>
              <a:ahLst/>
              <a:cxnLst/>
              <a:rect l="l" t="t" r="r" b="b"/>
              <a:pathLst>
                <a:path w="1046150" h="1748210">
                  <a:moveTo>
                    <a:pt x="348905" y="1729141"/>
                  </a:moveTo>
                  <a:cubicBezTo>
                    <a:pt x="402538" y="1740655"/>
                    <a:pt x="463513" y="1748210"/>
                    <a:pt x="523356" y="1748210"/>
                  </a:cubicBezTo>
                  <a:cubicBezTo>
                    <a:pt x="583202" y="1748210"/>
                    <a:pt x="640789" y="1741733"/>
                    <a:pt x="693857" y="1730219"/>
                  </a:cubicBezTo>
                  <a:cubicBezTo>
                    <a:pt x="694987" y="1729860"/>
                    <a:pt x="696116" y="1729860"/>
                    <a:pt x="697245" y="1729500"/>
                  </a:cubicBezTo>
                  <a:cubicBezTo>
                    <a:pt x="896538" y="1683445"/>
                    <a:pt x="1043327" y="1561831"/>
                    <a:pt x="1046150" y="1398930"/>
                  </a:cubicBezTo>
                  <a:lnTo>
                    <a:pt x="1046150" y="0"/>
                  </a:lnTo>
                  <a:lnTo>
                    <a:pt x="0" y="0"/>
                  </a:lnTo>
                  <a:lnTo>
                    <a:pt x="0" y="1397892"/>
                  </a:lnTo>
                  <a:cubicBezTo>
                    <a:pt x="2823" y="1562550"/>
                    <a:pt x="147353" y="1684165"/>
                    <a:pt x="348905" y="1729141"/>
                  </a:cubicBezTo>
                  <a:close/>
                </a:path>
              </a:pathLst>
            </a:custGeom>
            <a:gradFill rotWithShape="1">
              <a:gsLst>
                <a:gs pos="0">
                  <a:srgbClr val="193967">
                    <a:alpha val="100000"/>
                  </a:srgbClr>
                </a:gs>
                <a:gs pos="100000">
                  <a:srgbClr val="3A6CED">
                    <a:alpha val="100000"/>
                  </a:srgbClr>
                </a:gs>
              </a:gsLst>
              <a:lin ang="0"/>
            </a:gradFill>
          </p:spPr>
          <p:txBody>
            <a:bodyPr/>
            <a:lstStyle/>
            <a:p>
              <a:endParaRPr lang="en-IN"/>
            </a:p>
          </p:txBody>
        </p:sp>
        <p:sp>
          <p:nvSpPr>
            <p:cNvPr id="6" name="TextBox 6"/>
            <p:cNvSpPr txBox="1"/>
            <p:nvPr/>
          </p:nvSpPr>
          <p:spPr>
            <a:xfrm>
              <a:off x="0" y="-38100"/>
              <a:ext cx="1046150" cy="165931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9297387" y="1569360"/>
            <a:ext cx="8184529" cy="6711314"/>
          </a:xfrm>
          <a:custGeom>
            <a:avLst/>
            <a:gdLst/>
            <a:ahLst/>
            <a:cxnLst/>
            <a:rect l="l" t="t" r="r" b="b"/>
            <a:pathLst>
              <a:path w="8184529" h="6711314">
                <a:moveTo>
                  <a:pt x="0" y="0"/>
                </a:moveTo>
                <a:lnTo>
                  <a:pt x="8184529" y="0"/>
                </a:lnTo>
                <a:lnTo>
                  <a:pt x="8184529" y="6711314"/>
                </a:lnTo>
                <a:lnTo>
                  <a:pt x="0" y="67113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5695039" y="1302721"/>
            <a:ext cx="1094840" cy="838792"/>
          </a:xfrm>
          <a:custGeom>
            <a:avLst/>
            <a:gdLst/>
            <a:ahLst/>
            <a:cxnLst/>
            <a:rect l="l" t="t" r="r" b="b"/>
            <a:pathLst>
              <a:path w="1094840" h="838792">
                <a:moveTo>
                  <a:pt x="0" y="0"/>
                </a:moveTo>
                <a:lnTo>
                  <a:pt x="1094840" y="0"/>
                </a:lnTo>
                <a:lnTo>
                  <a:pt x="1094840" y="838792"/>
                </a:lnTo>
                <a:lnTo>
                  <a:pt x="0" y="8387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806084" y="2086139"/>
            <a:ext cx="9409212" cy="5966294"/>
          </a:xfrm>
          <a:prstGeom prst="rect">
            <a:avLst/>
          </a:prstGeom>
        </p:spPr>
        <p:txBody>
          <a:bodyPr lIns="0" tIns="0" rIns="0" bIns="0" rtlCol="0" anchor="t">
            <a:spAutoFit/>
          </a:bodyPr>
          <a:lstStyle/>
          <a:p>
            <a:pPr algn="ctr">
              <a:lnSpc>
                <a:spcPts val="11874"/>
              </a:lnSpc>
            </a:pPr>
            <a:r>
              <a:rPr lang="en-US" sz="8481" b="1">
                <a:solidFill>
                  <a:srgbClr val="F2C453"/>
                </a:solidFill>
                <a:latin typeface="Canva Sans Bold"/>
                <a:ea typeface="Canva Sans Bold"/>
                <a:cs typeface="Canva Sans Bold"/>
                <a:sym typeface="Canva Sans Bold"/>
              </a:rPr>
              <a:t>Financial Insights from </a:t>
            </a:r>
          </a:p>
          <a:p>
            <a:pPr algn="ctr">
              <a:lnSpc>
                <a:spcPts val="11874"/>
              </a:lnSpc>
            </a:pPr>
            <a:r>
              <a:rPr lang="en-US" sz="8481" b="1">
                <a:solidFill>
                  <a:srgbClr val="F2C453"/>
                </a:solidFill>
                <a:latin typeface="Canva Sans Bold"/>
                <a:ea typeface="Canva Sans Bold"/>
                <a:cs typeface="Canva Sans Bold"/>
                <a:sym typeface="Canva Sans Bold"/>
              </a:rPr>
              <a:t>The Big Short</a:t>
            </a:r>
          </a:p>
          <a:p>
            <a:pPr algn="ctr">
              <a:lnSpc>
                <a:spcPts val="11874"/>
              </a:lnSpc>
            </a:pPr>
            <a:endParaRPr lang="en-US" sz="8481" b="1">
              <a:solidFill>
                <a:srgbClr val="F2C453"/>
              </a:solidFill>
              <a:latin typeface="Canva Sans Bold"/>
              <a:ea typeface="Canva Sans Bold"/>
              <a:cs typeface="Canva Sans Bold"/>
              <a:sym typeface="Canva Sans Bold"/>
            </a:endParaRPr>
          </a:p>
        </p:txBody>
      </p:sp>
      <p:sp>
        <p:nvSpPr>
          <p:cNvPr id="10" name="TextBox 10"/>
          <p:cNvSpPr txBox="1"/>
          <p:nvPr/>
        </p:nvSpPr>
        <p:spPr>
          <a:xfrm>
            <a:off x="10770360" y="8969972"/>
            <a:ext cx="7121327" cy="887095"/>
          </a:xfrm>
          <a:prstGeom prst="rect">
            <a:avLst/>
          </a:prstGeom>
        </p:spPr>
        <p:txBody>
          <a:bodyPr lIns="0" tIns="0" rIns="0" bIns="0" rtlCol="0" anchor="t">
            <a:spAutoFit/>
          </a:bodyPr>
          <a:lstStyle/>
          <a:p>
            <a:pPr algn="ctr">
              <a:lnSpc>
                <a:spcPts val="7279"/>
              </a:lnSpc>
            </a:pPr>
            <a:r>
              <a:rPr lang="en-US" sz="5199" b="1">
                <a:solidFill>
                  <a:srgbClr val="FF3131"/>
                </a:solidFill>
                <a:latin typeface="Canva Sans Bold"/>
                <a:ea typeface="Canva Sans Bold"/>
                <a:cs typeface="Canva Sans Bold"/>
                <a:sym typeface="Canva Sans Bold"/>
              </a:rPr>
              <a:t>By  Abhishek(240039)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06933-8DC1-A2B2-2F6E-AB84A511EDC6}"/>
              </a:ext>
            </a:extLst>
          </p:cNvPr>
          <p:cNvSpPr txBox="1"/>
          <p:nvPr/>
        </p:nvSpPr>
        <p:spPr>
          <a:xfrm>
            <a:off x="5715000" y="232611"/>
            <a:ext cx="9906000" cy="951030"/>
          </a:xfrm>
          <a:prstGeom prst="rect">
            <a:avLst/>
          </a:prstGeom>
          <a:noFill/>
        </p:spPr>
        <p:txBody>
          <a:bodyPr wrap="square" rtlCol="0">
            <a:spAutoFit/>
          </a:bodyPr>
          <a:lstStyle/>
          <a:p>
            <a:pPr lvl="0">
              <a:lnSpc>
                <a:spcPct val="107000"/>
              </a:lnSpc>
              <a:spcAft>
                <a:spcPts val="800"/>
              </a:spcAft>
              <a:buSzPts val="1000"/>
              <a:tabLst>
                <a:tab pos="457200" algn="l"/>
              </a:tabLst>
            </a:pPr>
            <a:r>
              <a:rPr lang="en-IN" sz="5400" b="1" dirty="0">
                <a:effectLst/>
                <a:latin typeface="Aptos" panose="020B0004020202020204" pitchFamily="34" charset="0"/>
                <a:ea typeface="Aptos" panose="020B0004020202020204" pitchFamily="34" charset="0"/>
                <a:cs typeface="Times New Roman" panose="02020603050405020304" pitchFamily="18" charset="0"/>
              </a:rPr>
              <a:t>The Housing Bubble</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9E39801-32EC-B68D-F336-591A31E0CE51}"/>
              </a:ext>
            </a:extLst>
          </p:cNvPr>
          <p:cNvSpPr txBox="1"/>
          <p:nvPr/>
        </p:nvSpPr>
        <p:spPr>
          <a:xfrm>
            <a:off x="228600" y="2069406"/>
            <a:ext cx="4876800" cy="6592702"/>
          </a:xfrm>
          <a:prstGeom prst="rect">
            <a:avLst/>
          </a:prstGeom>
          <a:noFill/>
        </p:spPr>
        <p:txBody>
          <a:bodyPr wrap="square" rtlCol="0">
            <a:spAutoFit/>
          </a:bodyPr>
          <a:lstStyle/>
          <a:p>
            <a:pPr lvl="1">
              <a:lnSpc>
                <a:spcPct val="107000"/>
              </a:lnSpc>
              <a:spcAft>
                <a:spcPts val="800"/>
              </a:spcAft>
              <a:buSzPts val="1000"/>
              <a:tabLst>
                <a:tab pos="914400" algn="l"/>
              </a:tabLst>
            </a:pPr>
            <a:r>
              <a:rPr lang="en-IN" sz="3600" b="1" dirty="0">
                <a:effectLst/>
                <a:latin typeface="Aptos" panose="020B0004020202020204" pitchFamily="34" charset="0"/>
                <a:ea typeface="Aptos" panose="020B0004020202020204" pitchFamily="34" charset="0"/>
                <a:cs typeface="Times New Roman" panose="02020603050405020304" pitchFamily="18" charset="0"/>
              </a:rPr>
              <a:t>What It Is</a:t>
            </a:r>
            <a:r>
              <a:rPr lang="en-IN" sz="3600" dirty="0">
                <a:effectLst/>
                <a:latin typeface="Aptos" panose="020B0004020202020204" pitchFamily="34" charset="0"/>
                <a:ea typeface="Aptos" panose="020B0004020202020204" pitchFamily="34" charset="0"/>
                <a:cs typeface="Times New Roman" panose="02020603050405020304" pitchFamily="18" charset="0"/>
              </a:rPr>
              <a:t>: Leverage refers to borrowing funds to invest in assets, amplifying both potential returns and risks. High leverage means greater potential profits, but also greater chances of loss.</a:t>
            </a:r>
          </a:p>
        </p:txBody>
      </p:sp>
      <p:sp>
        <p:nvSpPr>
          <p:cNvPr id="4" name="TextBox 3">
            <a:extLst>
              <a:ext uri="{FF2B5EF4-FFF2-40B4-BE49-F238E27FC236}">
                <a16:creationId xmlns:a16="http://schemas.microsoft.com/office/drawing/2014/main" id="{CC927E0A-7278-6E65-3874-69729A81EC8B}"/>
              </a:ext>
            </a:extLst>
          </p:cNvPr>
          <p:cNvSpPr txBox="1"/>
          <p:nvPr/>
        </p:nvSpPr>
        <p:spPr>
          <a:xfrm>
            <a:off x="13190625" y="1790700"/>
            <a:ext cx="4267200" cy="7880875"/>
          </a:xfrm>
          <a:prstGeom prst="rect">
            <a:avLst/>
          </a:prstGeom>
          <a:noFill/>
        </p:spPr>
        <p:txBody>
          <a:bodyPr wrap="square" rtlCol="0">
            <a:spAutoFit/>
          </a:bodyPr>
          <a:lstStyle/>
          <a:p>
            <a:pPr lvl="1">
              <a:lnSpc>
                <a:spcPct val="107000"/>
              </a:lnSpc>
              <a:spcAft>
                <a:spcPts val="800"/>
              </a:spcAft>
              <a:buSzPts val="1000"/>
              <a:tabLst>
                <a:tab pos="914400" algn="l"/>
              </a:tabLst>
            </a:pPr>
            <a:r>
              <a:rPr lang="en-IN" sz="36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3600" dirty="0">
                <a:effectLst/>
                <a:latin typeface="Aptos" panose="020B0004020202020204" pitchFamily="34" charset="0"/>
                <a:ea typeface="Aptos" panose="020B0004020202020204" pitchFamily="34" charset="0"/>
                <a:cs typeface="Times New Roman" panose="02020603050405020304" pitchFamily="18" charset="0"/>
              </a:rPr>
              <a:t>: </a:t>
            </a:r>
          </a:p>
          <a:p>
            <a:pPr lvl="1">
              <a:lnSpc>
                <a:spcPct val="107000"/>
              </a:lnSpc>
              <a:spcAft>
                <a:spcPts val="800"/>
              </a:spcAft>
              <a:buSzPts val="1000"/>
              <a:tabLst>
                <a:tab pos="914400" algn="l"/>
              </a:tabLst>
            </a:pPr>
            <a:r>
              <a:rPr lang="en-IN" sz="3600" i="1" dirty="0">
                <a:latin typeface="Aptos" panose="020B0004020202020204" pitchFamily="34" charset="0"/>
                <a:ea typeface="Aptos" panose="020B0004020202020204" pitchFamily="34" charset="0"/>
                <a:cs typeface="Times New Roman" panose="02020603050405020304" pitchFamily="18" charset="0"/>
              </a:rPr>
              <a:t>‘</a:t>
            </a:r>
            <a:r>
              <a:rPr lang="en-IN" sz="3600" i="1" dirty="0">
                <a:effectLst/>
                <a:latin typeface="Aptos" panose="020B0004020202020204" pitchFamily="34" charset="0"/>
                <a:ea typeface="Aptos" panose="020B0004020202020204" pitchFamily="34" charset="0"/>
                <a:cs typeface="Times New Roman" panose="02020603050405020304" pitchFamily="18" charset="0"/>
              </a:rPr>
              <a:t>The Big Short’</a:t>
            </a:r>
            <a:r>
              <a:rPr lang="en-IN" sz="3600" dirty="0">
                <a:effectLst/>
                <a:latin typeface="Aptos" panose="020B0004020202020204" pitchFamily="34" charset="0"/>
                <a:ea typeface="Aptos" panose="020B0004020202020204" pitchFamily="34" charset="0"/>
                <a:cs typeface="Times New Roman" panose="02020603050405020304" pitchFamily="18" charset="0"/>
              </a:rPr>
              <a:t> showcases how the housing market was artificially inflated due to excessive lending, which ultimately led to a collapse that triggered the global financial crisis.</a:t>
            </a:r>
          </a:p>
        </p:txBody>
      </p:sp>
      <p:pic>
        <p:nvPicPr>
          <p:cNvPr id="6" name="Picture 5" descr="A person walking towards a balloon with a thumbtack&#10;&#10;Description automatically generated">
            <a:extLst>
              <a:ext uri="{FF2B5EF4-FFF2-40B4-BE49-F238E27FC236}">
                <a16:creationId xmlns:a16="http://schemas.microsoft.com/office/drawing/2014/main" id="{19FBA0F7-BE7B-C1AD-08B7-E4C475AE6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812" y="1183641"/>
            <a:ext cx="7772401" cy="8760459"/>
          </a:xfrm>
          <a:prstGeom prst="rect">
            <a:avLst/>
          </a:prstGeom>
        </p:spPr>
      </p:pic>
    </p:spTree>
    <p:extLst>
      <p:ext uri="{BB962C8B-B14F-4D97-AF65-F5344CB8AC3E}">
        <p14:creationId xmlns:p14="http://schemas.microsoft.com/office/powerpoint/2010/main" val="9754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B1B7D-375C-1256-BFD6-85F0C764AA7B}"/>
              </a:ext>
            </a:extLst>
          </p:cNvPr>
          <p:cNvSpPr txBox="1"/>
          <p:nvPr/>
        </p:nvSpPr>
        <p:spPr>
          <a:xfrm>
            <a:off x="7239000" y="190500"/>
            <a:ext cx="6477000" cy="951030"/>
          </a:xfrm>
          <a:prstGeom prst="rect">
            <a:avLst/>
          </a:prstGeom>
          <a:noFill/>
        </p:spPr>
        <p:txBody>
          <a:bodyPr wrap="square" rtlCol="0">
            <a:spAutoFit/>
          </a:bodyPr>
          <a:lstStyle/>
          <a:p>
            <a:pPr lvl="0">
              <a:lnSpc>
                <a:spcPct val="107000"/>
              </a:lnSpc>
              <a:spcAft>
                <a:spcPts val="800"/>
              </a:spcAft>
              <a:buSzPts val="1000"/>
              <a:tabLst>
                <a:tab pos="457200" algn="l"/>
              </a:tabLst>
            </a:pPr>
            <a:r>
              <a:rPr lang="en-IN" sz="5400" b="1" dirty="0">
                <a:effectLst/>
                <a:latin typeface="Aptos" panose="020B0004020202020204" pitchFamily="34" charset="0"/>
                <a:ea typeface="Aptos" panose="020B0004020202020204" pitchFamily="34" charset="0"/>
                <a:cs typeface="Times New Roman" panose="02020603050405020304" pitchFamily="18" charset="0"/>
              </a:rPr>
              <a:t>Leverage</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444B23B-9271-8B0E-EF8B-9585EF4CB96D}"/>
              </a:ext>
            </a:extLst>
          </p:cNvPr>
          <p:cNvSpPr txBox="1"/>
          <p:nvPr/>
        </p:nvSpPr>
        <p:spPr>
          <a:xfrm>
            <a:off x="10697201" y="5470232"/>
            <a:ext cx="7285999" cy="3762890"/>
          </a:xfrm>
          <a:prstGeom prst="rect">
            <a:avLst/>
          </a:prstGeom>
          <a:noFill/>
        </p:spPr>
        <p:txBody>
          <a:bodyPr wrap="square" rtlCol="0">
            <a:spAutoFit/>
          </a:bodyPr>
          <a:lstStyle/>
          <a:p>
            <a:pPr lvl="1">
              <a:lnSpc>
                <a:spcPct val="107000"/>
              </a:lnSpc>
              <a:spcAft>
                <a:spcPts val="800"/>
              </a:spcAft>
              <a:buSzPts val="1000"/>
              <a:tabLst>
                <a:tab pos="914400" algn="l"/>
              </a:tabLst>
            </a:pPr>
            <a:r>
              <a:rPr lang="en-IN" sz="32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3200" dirty="0">
                <a:effectLst/>
                <a:latin typeface="Aptos" panose="020B0004020202020204" pitchFamily="34" charset="0"/>
                <a:ea typeface="Aptos" panose="020B0004020202020204" pitchFamily="34" charset="0"/>
                <a:cs typeface="Times New Roman" panose="02020603050405020304" pitchFamily="18" charset="0"/>
              </a:rPr>
              <a:t>: The film demonstrates how financial institutions and investors took on massive amounts of debt to buy risky securities. When the market crashed, their leverage caused catastrophic losses, amplifying the scale of the crisis.</a:t>
            </a:r>
          </a:p>
        </p:txBody>
      </p:sp>
      <p:sp>
        <p:nvSpPr>
          <p:cNvPr id="6" name="TextBox 5">
            <a:extLst>
              <a:ext uri="{FF2B5EF4-FFF2-40B4-BE49-F238E27FC236}">
                <a16:creationId xmlns:a16="http://schemas.microsoft.com/office/drawing/2014/main" id="{430B6785-536F-452D-DCFC-CA4B1E8BD045}"/>
              </a:ext>
            </a:extLst>
          </p:cNvPr>
          <p:cNvSpPr txBox="1"/>
          <p:nvPr/>
        </p:nvSpPr>
        <p:spPr>
          <a:xfrm>
            <a:off x="381000" y="1141530"/>
            <a:ext cx="9144000" cy="2709011"/>
          </a:xfrm>
          <a:prstGeom prst="rect">
            <a:avLst/>
          </a:prstGeom>
          <a:noFill/>
        </p:spPr>
        <p:txBody>
          <a:bodyPr wrap="square" rtlCol="0">
            <a:spAutoFit/>
          </a:bodyPr>
          <a:lstStyle/>
          <a:p>
            <a:pPr lvl="1">
              <a:lnSpc>
                <a:spcPct val="107000"/>
              </a:lnSpc>
              <a:spcAft>
                <a:spcPts val="800"/>
              </a:spcAft>
              <a:buSzPts val="1000"/>
              <a:tabLst>
                <a:tab pos="914400" algn="l"/>
              </a:tabLst>
            </a:pPr>
            <a:r>
              <a:rPr lang="en-IN" sz="3200" b="1" dirty="0">
                <a:effectLst/>
                <a:latin typeface="Aptos" panose="020B0004020202020204" pitchFamily="34" charset="0"/>
                <a:ea typeface="Aptos" panose="020B0004020202020204" pitchFamily="34" charset="0"/>
                <a:cs typeface="Times New Roman" panose="02020603050405020304" pitchFamily="18" charset="0"/>
              </a:rPr>
              <a:t>What It Is</a:t>
            </a:r>
            <a:r>
              <a:rPr lang="en-IN" sz="3200" dirty="0">
                <a:effectLst/>
                <a:latin typeface="Aptos" panose="020B0004020202020204" pitchFamily="34" charset="0"/>
                <a:ea typeface="Aptos" panose="020B0004020202020204" pitchFamily="34" charset="0"/>
                <a:cs typeface="Times New Roman" panose="02020603050405020304" pitchFamily="18" charset="0"/>
              </a:rPr>
              <a:t>: Leverage refers to borrowing funds to invest in assets, amplifying both potential returns and risks. High leverage means greater potential profits, but also greater chances of loss.</a:t>
            </a:r>
          </a:p>
        </p:txBody>
      </p:sp>
      <p:pic>
        <p:nvPicPr>
          <p:cNvPr id="8" name="Picture 7" descr="Two men standing in smoke&#10;&#10;Description automatically generated">
            <a:extLst>
              <a:ext uri="{FF2B5EF4-FFF2-40B4-BE49-F238E27FC236}">
                <a16:creationId xmlns:a16="http://schemas.microsoft.com/office/drawing/2014/main" id="{346B0DA4-FFDC-BD88-5DCB-3A40FDA3E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229100"/>
            <a:ext cx="9525000" cy="5353050"/>
          </a:xfrm>
          <a:prstGeom prst="rect">
            <a:avLst/>
          </a:prstGeom>
        </p:spPr>
      </p:pic>
      <p:pic>
        <p:nvPicPr>
          <p:cNvPr id="10" name="Picture 9" descr="A drawing of a horse&#10;&#10;Description automatically generated">
            <a:extLst>
              <a:ext uri="{FF2B5EF4-FFF2-40B4-BE49-F238E27FC236}">
                <a16:creationId xmlns:a16="http://schemas.microsoft.com/office/drawing/2014/main" id="{B2DAD5A5-6D48-4D37-DE62-628C02455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201" y="487153"/>
            <a:ext cx="6848852" cy="4626268"/>
          </a:xfrm>
          <a:prstGeom prst="rect">
            <a:avLst/>
          </a:prstGeom>
        </p:spPr>
      </p:pic>
    </p:spTree>
    <p:extLst>
      <p:ext uri="{BB962C8B-B14F-4D97-AF65-F5344CB8AC3E}">
        <p14:creationId xmlns:p14="http://schemas.microsoft.com/office/powerpoint/2010/main" val="425303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898092-46D7-A3F2-A583-D2C7E15F546A}"/>
              </a:ext>
            </a:extLst>
          </p:cNvPr>
          <p:cNvSpPr txBox="1"/>
          <p:nvPr/>
        </p:nvSpPr>
        <p:spPr>
          <a:xfrm>
            <a:off x="4495800" y="190500"/>
            <a:ext cx="11049000" cy="951030"/>
          </a:xfrm>
          <a:prstGeom prst="rect">
            <a:avLst/>
          </a:prstGeom>
          <a:noFill/>
        </p:spPr>
        <p:txBody>
          <a:bodyPr wrap="square" rtlCol="0">
            <a:spAutoFit/>
          </a:bodyPr>
          <a:lstStyle/>
          <a:p>
            <a:pPr lvl="0">
              <a:lnSpc>
                <a:spcPct val="107000"/>
              </a:lnSpc>
              <a:spcAft>
                <a:spcPts val="800"/>
              </a:spcAft>
              <a:buSzPts val="1000"/>
              <a:tabLst>
                <a:tab pos="457200" algn="l"/>
              </a:tabLst>
            </a:pPr>
            <a:r>
              <a:rPr lang="en-IN" sz="5400" b="1" dirty="0">
                <a:effectLst/>
                <a:latin typeface="Aptos" panose="020B0004020202020204" pitchFamily="34" charset="0"/>
                <a:ea typeface="Aptos" panose="020B0004020202020204" pitchFamily="34" charset="0"/>
                <a:cs typeface="Times New Roman" panose="02020603050405020304" pitchFamily="18" charset="0"/>
              </a:rPr>
              <a:t>Wall Street and "The System"</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41132C8-F545-96F1-AAF8-243CFF02B302}"/>
              </a:ext>
            </a:extLst>
          </p:cNvPr>
          <p:cNvSpPr txBox="1"/>
          <p:nvPr/>
        </p:nvSpPr>
        <p:spPr>
          <a:xfrm>
            <a:off x="609600" y="1563044"/>
            <a:ext cx="14935200" cy="2052741"/>
          </a:xfrm>
          <a:prstGeom prst="rect">
            <a:avLst/>
          </a:prstGeom>
          <a:noFill/>
        </p:spPr>
        <p:txBody>
          <a:bodyPr wrap="square" rtlCol="0">
            <a:spAutoFit/>
          </a:bodyPr>
          <a:lstStyle/>
          <a:p>
            <a:pPr lvl="1">
              <a:lnSpc>
                <a:spcPct val="107000"/>
              </a:lnSpc>
              <a:spcAft>
                <a:spcPts val="800"/>
              </a:spcAft>
              <a:buSzPts val="1000"/>
              <a:tabLst>
                <a:tab pos="914400" algn="l"/>
              </a:tabLst>
            </a:pPr>
            <a:r>
              <a:rPr lang="en-IN" sz="3200" b="1" dirty="0">
                <a:effectLst/>
                <a:latin typeface="Aptos" panose="020B0004020202020204" pitchFamily="34" charset="0"/>
                <a:ea typeface="Aptos" panose="020B0004020202020204" pitchFamily="34" charset="0"/>
                <a:cs typeface="Times New Roman" panose="02020603050405020304" pitchFamily="18" charset="0"/>
              </a:rPr>
              <a:t>What It Is</a:t>
            </a:r>
            <a:r>
              <a:rPr lang="en-IN" sz="3200" dirty="0">
                <a:effectLst/>
                <a:latin typeface="Aptos" panose="020B0004020202020204" pitchFamily="34" charset="0"/>
                <a:ea typeface="Aptos" panose="020B0004020202020204" pitchFamily="34" charset="0"/>
                <a:cs typeface="Times New Roman" panose="02020603050405020304" pitchFamily="18" charset="0"/>
              </a:rPr>
              <a:t>: Wall Street is a symbol of the financial industry, where banks, hedge funds, and financial institutions operate. The system refers to the interconnected nature of these institutions and their influence on the global economy.</a:t>
            </a:r>
          </a:p>
          <a:p>
            <a:endParaRPr lang="en-IN" dirty="0"/>
          </a:p>
        </p:txBody>
      </p:sp>
      <p:sp>
        <p:nvSpPr>
          <p:cNvPr id="4" name="TextBox 3">
            <a:extLst>
              <a:ext uri="{FF2B5EF4-FFF2-40B4-BE49-F238E27FC236}">
                <a16:creationId xmlns:a16="http://schemas.microsoft.com/office/drawing/2014/main" id="{93A8032C-1E1D-2E64-D0F1-005047502571}"/>
              </a:ext>
            </a:extLst>
          </p:cNvPr>
          <p:cNvSpPr txBox="1"/>
          <p:nvPr/>
        </p:nvSpPr>
        <p:spPr>
          <a:xfrm>
            <a:off x="457200" y="5143500"/>
            <a:ext cx="6991350" cy="3539430"/>
          </a:xfrm>
          <a:prstGeom prst="rect">
            <a:avLst/>
          </a:prstGeom>
          <a:noFill/>
        </p:spPr>
        <p:txBody>
          <a:bodyPr wrap="square" rtlCol="0">
            <a:spAutoFit/>
          </a:bodyPr>
          <a:lstStyle/>
          <a:p>
            <a:r>
              <a:rPr lang="en-IN" sz="32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3200" dirty="0">
                <a:effectLst/>
                <a:latin typeface="Aptos" panose="020B0004020202020204" pitchFamily="34" charset="0"/>
                <a:ea typeface="Aptos" panose="020B0004020202020204" pitchFamily="34" charset="0"/>
                <a:cs typeface="Times New Roman" panose="02020603050405020304" pitchFamily="18" charset="0"/>
              </a:rPr>
              <a:t>: The movie critiques Wall Street’s practices, showing how banks and other players in the system engaged in reckless </a:t>
            </a:r>
            <a:r>
              <a:rPr lang="en-IN" sz="3200" dirty="0" err="1">
                <a:effectLst/>
                <a:latin typeface="Aptos" panose="020B0004020202020204" pitchFamily="34" charset="0"/>
                <a:ea typeface="Aptos" panose="020B0004020202020204" pitchFamily="34" charset="0"/>
                <a:cs typeface="Times New Roman" panose="02020603050405020304" pitchFamily="18" charset="0"/>
              </a:rPr>
              <a:t>behavior</a:t>
            </a:r>
            <a:r>
              <a:rPr lang="en-IN" sz="3200" dirty="0">
                <a:effectLst/>
                <a:latin typeface="Aptos" panose="020B0004020202020204" pitchFamily="34" charset="0"/>
                <a:ea typeface="Aptos" panose="020B0004020202020204" pitchFamily="34" charset="0"/>
                <a:cs typeface="Times New Roman" panose="02020603050405020304" pitchFamily="18" charset="0"/>
              </a:rPr>
              <a:t> to make profits, all while knowing that their actions would have catastrophic consequences for others.</a:t>
            </a:r>
            <a:endParaRPr lang="en-IN" sz="3200" dirty="0"/>
          </a:p>
        </p:txBody>
      </p:sp>
      <p:pic>
        <p:nvPicPr>
          <p:cNvPr id="11" name="Picture 10" descr="A newspaper with a picture of a person&#10;&#10;Description automatically generated">
            <a:extLst>
              <a:ext uri="{FF2B5EF4-FFF2-40B4-BE49-F238E27FC236}">
                <a16:creationId xmlns:a16="http://schemas.microsoft.com/office/drawing/2014/main" id="{FCE0AFAC-6241-5341-252A-E6CF59FA3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3372339"/>
            <a:ext cx="9963150" cy="6416268"/>
          </a:xfrm>
          <a:prstGeom prst="rect">
            <a:avLst/>
          </a:prstGeom>
        </p:spPr>
      </p:pic>
    </p:spTree>
    <p:extLst>
      <p:ext uri="{BB962C8B-B14F-4D97-AF65-F5344CB8AC3E}">
        <p14:creationId xmlns:p14="http://schemas.microsoft.com/office/powerpoint/2010/main" val="228493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2D8AE-C208-BD34-744F-F8CD8AB347B9}"/>
              </a:ext>
            </a:extLst>
          </p:cNvPr>
          <p:cNvSpPr txBox="1"/>
          <p:nvPr/>
        </p:nvSpPr>
        <p:spPr>
          <a:xfrm>
            <a:off x="6629400" y="130035"/>
            <a:ext cx="5791200" cy="951030"/>
          </a:xfrm>
          <a:prstGeom prst="rect">
            <a:avLst/>
          </a:prstGeom>
          <a:noFill/>
        </p:spPr>
        <p:txBody>
          <a:bodyPr wrap="square" rtlCol="0">
            <a:spAutoFit/>
          </a:bodyPr>
          <a:lstStyle/>
          <a:p>
            <a:pPr lvl="0">
              <a:lnSpc>
                <a:spcPct val="107000"/>
              </a:lnSpc>
              <a:spcAft>
                <a:spcPts val="800"/>
              </a:spcAft>
              <a:buSzPts val="1000"/>
              <a:tabLst>
                <a:tab pos="457200" algn="l"/>
                <a:tab pos="1488440" algn="l"/>
              </a:tabLst>
            </a:pPr>
            <a:r>
              <a:rPr lang="en-IN" sz="5400" b="1" dirty="0">
                <a:effectLst/>
                <a:latin typeface="Aptos" panose="020B0004020202020204" pitchFamily="34" charset="0"/>
                <a:ea typeface="Aptos" panose="020B0004020202020204" pitchFamily="34" charset="0"/>
                <a:cs typeface="Times New Roman" panose="02020603050405020304" pitchFamily="18" charset="0"/>
              </a:rPr>
              <a:t>Systemic Risk</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668F2D4-D541-EC2F-77AC-C11D7B6EF8FD}"/>
              </a:ext>
            </a:extLst>
          </p:cNvPr>
          <p:cNvSpPr txBox="1"/>
          <p:nvPr/>
        </p:nvSpPr>
        <p:spPr>
          <a:xfrm>
            <a:off x="6934200" y="1315988"/>
            <a:ext cx="11125200" cy="2554545"/>
          </a:xfrm>
          <a:prstGeom prst="rect">
            <a:avLst/>
          </a:prstGeom>
          <a:noFill/>
        </p:spPr>
        <p:txBody>
          <a:bodyPr wrap="square" rtlCol="0">
            <a:spAutoFit/>
          </a:bodyPr>
          <a:lstStyle/>
          <a:p>
            <a:r>
              <a:rPr lang="en-IN" sz="3200" b="1" dirty="0">
                <a:effectLst/>
                <a:latin typeface="Aptos" panose="020B0004020202020204" pitchFamily="34" charset="0"/>
                <a:ea typeface="Aptos" panose="020B0004020202020204" pitchFamily="34" charset="0"/>
                <a:cs typeface="Times New Roman" panose="02020603050405020304" pitchFamily="18" charset="0"/>
              </a:rPr>
              <a:t>What It Is</a:t>
            </a:r>
            <a:r>
              <a:rPr lang="en-IN" sz="3200" dirty="0">
                <a:effectLst/>
                <a:latin typeface="Aptos" panose="020B0004020202020204" pitchFamily="34" charset="0"/>
                <a:ea typeface="Aptos" panose="020B0004020202020204" pitchFamily="34" charset="0"/>
                <a:cs typeface="Times New Roman" panose="02020603050405020304" pitchFamily="18" charset="0"/>
              </a:rPr>
              <a:t>: Systemic risk refers to the potential collapse of an entire financial system due to the failure of a major player or sector. The 2008 financial crisis is a classic example of how one failing market (the housing sector) can trigger a global economic meltdown</a:t>
            </a:r>
            <a:endParaRPr lang="en-IN" sz="3200" dirty="0"/>
          </a:p>
        </p:txBody>
      </p:sp>
      <p:sp>
        <p:nvSpPr>
          <p:cNvPr id="5" name="TextBox 4">
            <a:extLst>
              <a:ext uri="{FF2B5EF4-FFF2-40B4-BE49-F238E27FC236}">
                <a16:creationId xmlns:a16="http://schemas.microsoft.com/office/drawing/2014/main" id="{723B6CF1-2E0E-928A-D08A-1555193A777C}"/>
              </a:ext>
            </a:extLst>
          </p:cNvPr>
          <p:cNvSpPr txBox="1"/>
          <p:nvPr/>
        </p:nvSpPr>
        <p:spPr>
          <a:xfrm>
            <a:off x="0" y="7737245"/>
            <a:ext cx="9851858" cy="2062103"/>
          </a:xfrm>
          <a:prstGeom prst="rect">
            <a:avLst/>
          </a:prstGeom>
          <a:noFill/>
        </p:spPr>
        <p:txBody>
          <a:bodyPr wrap="square" rtlCol="0">
            <a:spAutoFit/>
          </a:bodyPr>
          <a:lstStyle/>
          <a:p>
            <a:r>
              <a:rPr lang="en-IN" sz="32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3200" dirty="0">
                <a:effectLst/>
                <a:latin typeface="Aptos" panose="020B0004020202020204" pitchFamily="34" charset="0"/>
                <a:ea typeface="Aptos" panose="020B0004020202020204" pitchFamily="34" charset="0"/>
                <a:cs typeface="Times New Roman" panose="02020603050405020304" pitchFamily="18" charset="0"/>
              </a:rPr>
              <a:t>: The movie highlights how the collapse of the housing market didn’t just impact homeowners—it caused a cascading failure across the entire financial system, leading to a global recession.</a:t>
            </a:r>
          </a:p>
        </p:txBody>
      </p:sp>
      <p:pic>
        <p:nvPicPr>
          <p:cNvPr id="11" name="Picture 10" descr="A collage of women in sports uniforms&#10;&#10;Description automatically generated">
            <a:extLst>
              <a:ext uri="{FF2B5EF4-FFF2-40B4-BE49-F238E27FC236}">
                <a16:creationId xmlns:a16="http://schemas.microsoft.com/office/drawing/2014/main" id="{187AB880-0A5D-CB0B-4E82-E9FDC17DD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6330"/>
            <a:ext cx="5791200" cy="6388100"/>
          </a:xfrm>
          <a:prstGeom prst="rect">
            <a:avLst/>
          </a:prstGeom>
        </p:spPr>
      </p:pic>
      <p:pic>
        <p:nvPicPr>
          <p:cNvPr id="13" name="Picture 12" descr="A car stuck in a tree&#10;&#10;Description automatically generated">
            <a:extLst>
              <a:ext uri="{FF2B5EF4-FFF2-40B4-BE49-F238E27FC236}">
                <a16:creationId xmlns:a16="http://schemas.microsoft.com/office/drawing/2014/main" id="{5718788D-759B-3EDC-DED8-384589FF4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4258" y="4340380"/>
            <a:ext cx="7581900" cy="5458968"/>
          </a:xfrm>
          <a:prstGeom prst="rect">
            <a:avLst/>
          </a:prstGeom>
        </p:spPr>
      </p:pic>
    </p:spTree>
    <p:extLst>
      <p:ext uri="{BB962C8B-B14F-4D97-AF65-F5344CB8AC3E}">
        <p14:creationId xmlns:p14="http://schemas.microsoft.com/office/powerpoint/2010/main" val="409194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og on a floating board in a pool&#10;&#10;Description automatically generated">
            <a:extLst>
              <a:ext uri="{FF2B5EF4-FFF2-40B4-BE49-F238E27FC236}">
                <a16:creationId xmlns:a16="http://schemas.microsoft.com/office/drawing/2014/main" id="{E9127084-23A6-3C12-222C-9757A49CC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32" y="1790700"/>
            <a:ext cx="17309341" cy="8706385"/>
          </a:xfrm>
          <a:prstGeom prst="rect">
            <a:avLst/>
          </a:prstGeom>
        </p:spPr>
      </p:pic>
      <p:sp>
        <p:nvSpPr>
          <p:cNvPr id="2" name="TextBox 1">
            <a:extLst>
              <a:ext uri="{FF2B5EF4-FFF2-40B4-BE49-F238E27FC236}">
                <a16:creationId xmlns:a16="http://schemas.microsoft.com/office/drawing/2014/main" id="{66152BC9-7351-F950-A71F-79C5FB2DD52C}"/>
              </a:ext>
            </a:extLst>
          </p:cNvPr>
          <p:cNvSpPr txBox="1"/>
          <p:nvPr/>
        </p:nvSpPr>
        <p:spPr>
          <a:xfrm>
            <a:off x="1600200" y="266700"/>
            <a:ext cx="15087600" cy="951030"/>
          </a:xfrm>
          <a:prstGeom prst="rect">
            <a:avLst/>
          </a:prstGeom>
          <a:noFill/>
        </p:spPr>
        <p:txBody>
          <a:bodyPr wrap="square" rtlCol="0">
            <a:spAutoFit/>
          </a:bodyPr>
          <a:lstStyle/>
          <a:p>
            <a:pPr>
              <a:lnSpc>
                <a:spcPct val="107000"/>
              </a:lnSpc>
              <a:spcAft>
                <a:spcPts val="800"/>
              </a:spcAft>
            </a:pPr>
            <a:r>
              <a:rPr lang="en-IN" sz="5400" b="1" dirty="0">
                <a:effectLst/>
                <a:latin typeface="Aptos" panose="020B0004020202020204" pitchFamily="34" charset="0"/>
                <a:ea typeface="Aptos" panose="020B0004020202020204" pitchFamily="34" charset="0"/>
                <a:cs typeface="Times New Roman" panose="02020603050405020304" pitchFamily="18" charset="0"/>
              </a:rPr>
              <a:t>Something Funny I Learned from</a:t>
            </a:r>
            <a:r>
              <a:rPr lang="en-IN" sz="5400" b="1" i="1" dirty="0">
                <a:effectLst/>
                <a:latin typeface="Aptos" panose="020B0004020202020204" pitchFamily="34" charset="0"/>
                <a:ea typeface="Aptos" panose="020B0004020202020204" pitchFamily="34" charset="0"/>
                <a:cs typeface="Times New Roman" panose="02020603050405020304" pitchFamily="18" charset="0"/>
              </a:rPr>
              <a:t> The Big Short</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7291867-F207-B92F-00BA-ADCFB4DE9A69}"/>
              </a:ext>
            </a:extLst>
          </p:cNvPr>
          <p:cNvSpPr txBox="1"/>
          <p:nvPr/>
        </p:nvSpPr>
        <p:spPr>
          <a:xfrm>
            <a:off x="571500" y="1943100"/>
            <a:ext cx="17145000" cy="4915576"/>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36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rPr>
              <a:t>One of the funniest moments in the movie involves Margot Robbie explaining complex financial terms while lounging in a bathtub. She uses a pool of water to explain mortgage-backed securities, illustrating how things can go wrong when you pile too much risk into one place.</a:t>
            </a:r>
          </a:p>
          <a:p>
            <a:pPr marL="342900" lvl="0" indent="-342900">
              <a:lnSpc>
                <a:spcPct val="107000"/>
              </a:lnSpc>
              <a:spcAft>
                <a:spcPts val="800"/>
              </a:spcAft>
              <a:buSzPts val="1000"/>
              <a:buFont typeface="Symbol" panose="05050102010706020507" pitchFamily="18" charset="2"/>
              <a:buChar char=""/>
              <a:tabLst>
                <a:tab pos="457200" algn="l"/>
              </a:tabLst>
            </a:pPr>
            <a:r>
              <a:rPr lang="en-IN" sz="36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rPr>
              <a:t> Sometimes, the most complicated financial terms can be simplified with metaphors or humour. The bathtub scene made it clear that financial concepts don’t have to be as dry or intimidating as they seem—sometimes they just need a good analogy to make sense</a:t>
            </a:r>
            <a:endParaRPr lang="en-IN" sz="3600" dirty="0">
              <a:solidFill>
                <a:srgbClr val="FFFF00"/>
              </a:solidFill>
            </a:endParaRPr>
          </a:p>
        </p:txBody>
      </p:sp>
    </p:spTree>
    <p:extLst>
      <p:ext uri="{BB962C8B-B14F-4D97-AF65-F5344CB8AC3E}">
        <p14:creationId xmlns:p14="http://schemas.microsoft.com/office/powerpoint/2010/main" val="118039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CEFDD-6082-067F-CDFA-8FFC73D1157D}"/>
              </a:ext>
            </a:extLst>
          </p:cNvPr>
          <p:cNvSpPr txBox="1"/>
          <p:nvPr/>
        </p:nvSpPr>
        <p:spPr>
          <a:xfrm>
            <a:off x="6477000" y="266700"/>
            <a:ext cx="7620000" cy="923330"/>
          </a:xfrm>
          <a:prstGeom prst="rect">
            <a:avLst/>
          </a:prstGeom>
          <a:noFill/>
        </p:spPr>
        <p:txBody>
          <a:bodyPr wrap="square" rtlCol="0">
            <a:spAutoFit/>
          </a:bodyPr>
          <a:lstStyle/>
          <a:p>
            <a:r>
              <a:rPr lang="en-IN" sz="5400" dirty="0"/>
              <a:t>PERSONAL VIEW</a:t>
            </a:r>
          </a:p>
        </p:txBody>
      </p:sp>
      <p:sp>
        <p:nvSpPr>
          <p:cNvPr id="3" name="TextBox 2">
            <a:extLst>
              <a:ext uri="{FF2B5EF4-FFF2-40B4-BE49-F238E27FC236}">
                <a16:creationId xmlns:a16="http://schemas.microsoft.com/office/drawing/2014/main" id="{11B3AB97-FB22-D39D-D562-ED364CA21BE2}"/>
              </a:ext>
            </a:extLst>
          </p:cNvPr>
          <p:cNvSpPr txBox="1"/>
          <p:nvPr/>
        </p:nvSpPr>
        <p:spPr>
          <a:xfrm>
            <a:off x="2057400" y="1419136"/>
            <a:ext cx="13716000" cy="3046988"/>
          </a:xfrm>
          <a:prstGeom prst="rect">
            <a:avLst/>
          </a:prstGeom>
          <a:noFill/>
        </p:spPr>
        <p:txBody>
          <a:bodyPr wrap="square" rtlCol="0">
            <a:spAutoFit/>
          </a:bodyPr>
          <a:lstStyle/>
          <a:p>
            <a:r>
              <a:rPr lang="en-IN" sz="3200" dirty="0">
                <a:latin typeface="Times New Roman" panose="02020603050405020304" pitchFamily="18" charset="0"/>
                <a:ea typeface="Times New Roman" panose="02020603050405020304" pitchFamily="18" charset="0"/>
              </a:rPr>
              <a:t>Watching The Big Short</a:t>
            </a:r>
            <a:r>
              <a:rPr lang="en-IN" sz="3200" dirty="0">
                <a:effectLst/>
                <a:latin typeface="Times New Roman" panose="02020603050405020304" pitchFamily="18" charset="0"/>
                <a:ea typeface="Times New Roman" panose="02020603050405020304" pitchFamily="18" charset="0"/>
              </a:rPr>
              <a:t> opened my eyes to the intricacies and dangers of the financial system. It became clear that many of the problems that led to the 2008 crash were a result of greed, lack of regulation, and a complete disregard for the broader economic consequences. The film not only shed light on the causes of the financial crisis but also highlighted the importance of financial literacy and transparency, something that is crucial for anyone working in the finance industry</a:t>
            </a:r>
            <a:endParaRPr lang="en-IN" sz="3200" dirty="0"/>
          </a:p>
        </p:txBody>
      </p:sp>
      <p:pic>
        <p:nvPicPr>
          <p:cNvPr id="5" name="Picture 4" descr="A dog sitting on a chair looking at a computer&#10;&#10;Description automatically generated">
            <a:extLst>
              <a:ext uri="{FF2B5EF4-FFF2-40B4-BE49-F238E27FC236}">
                <a16:creationId xmlns:a16="http://schemas.microsoft.com/office/drawing/2014/main" id="{442B6B68-993D-6B9D-8517-63F5AFEBC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0" y="4466124"/>
            <a:ext cx="9525000" cy="5857875"/>
          </a:xfrm>
          <a:prstGeom prst="rect">
            <a:avLst/>
          </a:prstGeom>
        </p:spPr>
      </p:pic>
    </p:spTree>
    <p:extLst>
      <p:ext uri="{BB962C8B-B14F-4D97-AF65-F5344CB8AC3E}">
        <p14:creationId xmlns:p14="http://schemas.microsoft.com/office/powerpoint/2010/main" val="367860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0ACEB3-E83D-5507-4EF9-FE684E2596A3}"/>
              </a:ext>
            </a:extLst>
          </p:cNvPr>
          <p:cNvSpPr txBox="1"/>
          <p:nvPr/>
        </p:nvSpPr>
        <p:spPr>
          <a:xfrm>
            <a:off x="6096000" y="4000500"/>
            <a:ext cx="7010400" cy="1569660"/>
          </a:xfrm>
          <a:prstGeom prst="rect">
            <a:avLst/>
          </a:prstGeom>
          <a:noFill/>
        </p:spPr>
        <p:txBody>
          <a:bodyPr wrap="square" rtlCol="0">
            <a:spAutoFit/>
          </a:bodyPr>
          <a:lstStyle/>
          <a:p>
            <a:r>
              <a:rPr lang="en-IN" sz="9600" dirty="0"/>
              <a:t>Thank You</a:t>
            </a:r>
          </a:p>
        </p:txBody>
      </p:sp>
    </p:spTree>
    <p:extLst>
      <p:ext uri="{BB962C8B-B14F-4D97-AF65-F5344CB8AC3E}">
        <p14:creationId xmlns:p14="http://schemas.microsoft.com/office/powerpoint/2010/main" val="318640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65423" y="3792165"/>
            <a:ext cx="8336713" cy="6224746"/>
          </a:xfrm>
          <a:custGeom>
            <a:avLst/>
            <a:gdLst/>
            <a:ahLst/>
            <a:cxnLst/>
            <a:rect l="l" t="t" r="r" b="b"/>
            <a:pathLst>
              <a:path w="8336713" h="6224746">
                <a:moveTo>
                  <a:pt x="0" y="0"/>
                </a:moveTo>
                <a:lnTo>
                  <a:pt x="8336713" y="0"/>
                </a:lnTo>
                <a:lnTo>
                  <a:pt x="8336713" y="6224746"/>
                </a:lnTo>
                <a:lnTo>
                  <a:pt x="0" y="622474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961852" y="923925"/>
            <a:ext cx="14364295" cy="1002666"/>
          </a:xfrm>
          <a:prstGeom prst="rect">
            <a:avLst/>
          </a:prstGeom>
        </p:spPr>
        <p:txBody>
          <a:bodyPr lIns="0" tIns="0" rIns="0" bIns="0" rtlCol="0" anchor="t">
            <a:spAutoFit/>
          </a:bodyPr>
          <a:lstStyle/>
          <a:p>
            <a:pPr algn="ctr">
              <a:lnSpc>
                <a:spcPts val="8259"/>
              </a:lnSpc>
            </a:pPr>
            <a:r>
              <a:rPr lang="en-US" sz="5899" b="1">
                <a:solidFill>
                  <a:srgbClr val="000000"/>
                </a:solidFill>
                <a:latin typeface="Canva Sans Bold"/>
                <a:ea typeface="Canva Sans Bold"/>
                <a:cs typeface="Canva Sans Bold"/>
                <a:sym typeface="Canva Sans Bold"/>
              </a:rPr>
              <a:t>Why Did i choose Algo-Trading Project?</a:t>
            </a:r>
          </a:p>
        </p:txBody>
      </p:sp>
      <p:sp>
        <p:nvSpPr>
          <p:cNvPr id="4" name="TextBox 4"/>
          <p:cNvSpPr txBox="1"/>
          <p:nvPr/>
        </p:nvSpPr>
        <p:spPr>
          <a:xfrm>
            <a:off x="1961852" y="2729652"/>
            <a:ext cx="14364295"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I thought that after learning Algo-trading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933450"/>
            <a:ext cx="18288000" cy="7427290"/>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The real answer -</a:t>
            </a:r>
          </a:p>
          <a:p>
            <a:pPr algn="ctr">
              <a:lnSpc>
                <a:spcPts val="7279"/>
              </a:lnSpc>
            </a:pPr>
            <a:r>
              <a:rPr lang="en-US" sz="5199" b="1" dirty="0">
                <a:solidFill>
                  <a:srgbClr val="000000"/>
                </a:solidFill>
                <a:latin typeface="Canva Sans Bold"/>
                <a:ea typeface="Canva Sans Bold"/>
                <a:cs typeface="Canva Sans Bold"/>
                <a:sym typeface="Canva Sans Bold"/>
              </a:rPr>
              <a:t>I’ve always been intrigued by how markets operate, especially the way algorithms can drive decision-making in trading. The idea that algorithms can analyze massive datasets, identify patterns, and make trading decisions at a speed and scale beyond human capacity is fascinating to me. For this I have also enrolled in an AI/ML course.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0" y="538251"/>
            <a:ext cx="9753600" cy="9958239"/>
          </a:xfrm>
          <a:prstGeom prst="rect">
            <a:avLst/>
          </a:prstGeom>
        </p:spPr>
        <p:txBody>
          <a:bodyPr wrap="square" lIns="0" tIns="0" rIns="0" bIns="0" rtlCol="0" anchor="t">
            <a:spAutoFit/>
          </a:bodyPr>
          <a:lstStyle/>
          <a:p>
            <a:pPr algn="ctr">
              <a:lnSpc>
                <a:spcPts val="5169"/>
              </a:lnSpc>
            </a:pPr>
            <a:r>
              <a:rPr lang="en-US" sz="3692" dirty="0">
                <a:solidFill>
                  <a:srgbClr val="000000"/>
                </a:solidFill>
                <a:latin typeface="Canva Sans"/>
                <a:ea typeface="Canva Sans"/>
                <a:cs typeface="Canva Sans"/>
                <a:sym typeface="Canva Sans"/>
              </a:rPr>
              <a:t> </a:t>
            </a:r>
          </a:p>
          <a:p>
            <a:pPr algn="ctr">
              <a:lnSpc>
                <a:spcPts val="5169"/>
              </a:lnSpc>
            </a:pPr>
            <a:endParaRPr lang="en-US" sz="3692" dirty="0">
              <a:solidFill>
                <a:srgbClr val="000000"/>
              </a:solidFill>
              <a:latin typeface="Canva Sans"/>
              <a:ea typeface="Canva Sans"/>
              <a:cs typeface="Canva Sans"/>
              <a:sym typeface="Canva Sans"/>
            </a:endParaRPr>
          </a:p>
          <a:p>
            <a:pPr marL="797241" lvl="1" indent="-398621" algn="ctr">
              <a:lnSpc>
                <a:spcPts val="5169"/>
              </a:lnSpc>
              <a:buFont typeface="Arial"/>
              <a:buChar char="•"/>
            </a:pPr>
            <a:r>
              <a:rPr lang="en-US" sz="3692" dirty="0">
                <a:solidFill>
                  <a:srgbClr val="000000"/>
                </a:solidFill>
                <a:latin typeface="Canva Sans"/>
                <a:ea typeface="Canva Sans"/>
                <a:cs typeface="Canva Sans"/>
                <a:sym typeface="Canva Sans"/>
              </a:rPr>
              <a:t>What They Are: These are home loans given to borrowers with poor credit scores and high risk of default. Because the borrowers are considered more likely to fail in repayment, the loans are considered subprime.</a:t>
            </a:r>
          </a:p>
          <a:p>
            <a:pPr marL="797241" lvl="1" indent="-398621" algn="ctr">
              <a:lnSpc>
                <a:spcPts val="5169"/>
              </a:lnSpc>
              <a:buFont typeface="Arial"/>
              <a:buChar char="•"/>
            </a:pPr>
            <a:r>
              <a:rPr lang="en-US" sz="3692" dirty="0">
                <a:solidFill>
                  <a:srgbClr val="000000"/>
                </a:solidFill>
                <a:latin typeface="Canva Sans"/>
                <a:ea typeface="Canva Sans"/>
                <a:cs typeface="Canva Sans"/>
                <a:sym typeface="Canva Sans"/>
              </a:rPr>
              <a:t>In the Movie: The film shows how financial institutions began offering these risky loans in abundance, knowing the high likelihood of defaults, and how these loans helped inflate the housing bubble until it inevitably burst.</a:t>
            </a:r>
          </a:p>
          <a:p>
            <a:pPr algn="ctr">
              <a:lnSpc>
                <a:spcPts val="5169"/>
              </a:lnSpc>
            </a:pPr>
            <a:endParaRPr lang="en-US" sz="3692" dirty="0">
              <a:solidFill>
                <a:srgbClr val="000000"/>
              </a:solidFill>
              <a:latin typeface="Canva Sans"/>
              <a:ea typeface="Canva Sans"/>
              <a:cs typeface="Canva Sans"/>
              <a:sym typeface="Canva Sans"/>
            </a:endParaRPr>
          </a:p>
        </p:txBody>
      </p:sp>
      <p:sp>
        <p:nvSpPr>
          <p:cNvPr id="4" name="TextBox 4"/>
          <p:cNvSpPr txBox="1"/>
          <p:nvPr/>
        </p:nvSpPr>
        <p:spPr>
          <a:xfrm>
            <a:off x="202844" y="141605"/>
            <a:ext cx="1828800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Key Finance Concepts and Terms</a:t>
            </a:r>
          </a:p>
        </p:txBody>
      </p:sp>
      <p:sp>
        <p:nvSpPr>
          <p:cNvPr id="5" name="TextBox 5"/>
          <p:cNvSpPr txBox="1"/>
          <p:nvPr/>
        </p:nvSpPr>
        <p:spPr>
          <a:xfrm>
            <a:off x="2953887" y="1116842"/>
            <a:ext cx="5156200" cy="688974"/>
          </a:xfrm>
          <a:prstGeom prst="rect">
            <a:avLst/>
          </a:prstGeom>
        </p:spPr>
        <p:txBody>
          <a:bodyPr lIns="0" tIns="0" rIns="0" bIns="0" rtlCol="0" anchor="t">
            <a:spAutoFit/>
          </a:bodyPr>
          <a:lstStyle/>
          <a:p>
            <a:pPr algn="ctr">
              <a:lnSpc>
                <a:spcPts val="5600"/>
              </a:lnSpc>
            </a:pPr>
            <a:r>
              <a:rPr lang="en-US" sz="4000" b="1">
                <a:solidFill>
                  <a:srgbClr val="000000"/>
                </a:solidFill>
                <a:latin typeface="Canva Sans Bold"/>
                <a:ea typeface="Canva Sans Bold"/>
                <a:cs typeface="Canva Sans Bold"/>
                <a:sym typeface="Canva Sans Bold"/>
              </a:rPr>
              <a:t>Subprime Mortgages</a:t>
            </a:r>
          </a:p>
        </p:txBody>
      </p:sp>
      <p:pic>
        <p:nvPicPr>
          <p:cNvPr id="7" name="Picture 6" descr="Cartoon of a person lying on a bench with a newspaper on his lap">
            <a:extLst>
              <a:ext uri="{FF2B5EF4-FFF2-40B4-BE49-F238E27FC236}">
                <a16:creationId xmlns:a16="http://schemas.microsoft.com/office/drawing/2014/main" id="{6B50BF8A-1E78-9077-90FB-995781783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589" y="1028700"/>
            <a:ext cx="8242208" cy="89494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35909"/>
            <a:ext cx="9521498" cy="6665049"/>
          </a:xfrm>
          <a:custGeom>
            <a:avLst/>
            <a:gdLst/>
            <a:ahLst/>
            <a:cxnLst/>
            <a:rect l="l" t="t" r="r" b="b"/>
            <a:pathLst>
              <a:path w="9521498" h="6665049">
                <a:moveTo>
                  <a:pt x="0" y="0"/>
                </a:moveTo>
                <a:lnTo>
                  <a:pt x="9521498" y="0"/>
                </a:lnTo>
                <a:lnTo>
                  <a:pt x="9521498" y="6665049"/>
                </a:lnTo>
                <a:lnTo>
                  <a:pt x="0" y="666504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367473"/>
            <a:ext cx="15458373" cy="3144944"/>
          </a:xfrm>
          <a:prstGeom prst="rect">
            <a:avLst/>
          </a:prstGeom>
        </p:spPr>
        <p:txBody>
          <a:bodyPr lIns="0" tIns="0" rIns="0" bIns="0" rtlCol="0" anchor="t">
            <a:spAutoFit/>
          </a:bodyPr>
          <a:lstStyle/>
          <a:p>
            <a:pPr algn="ctr">
              <a:lnSpc>
                <a:spcPts val="4182"/>
              </a:lnSpc>
            </a:pPr>
            <a:endParaRPr/>
          </a:p>
          <a:p>
            <a:pPr marL="645010" lvl="1" indent="-322505" algn="ctr">
              <a:lnSpc>
                <a:spcPts val="4182"/>
              </a:lnSpc>
              <a:buFont typeface="Arial"/>
              <a:buChar char="•"/>
            </a:pPr>
            <a:r>
              <a:rPr lang="en-US" sz="2987">
                <a:solidFill>
                  <a:srgbClr val="000000"/>
                </a:solidFill>
                <a:latin typeface="Canva Sans"/>
                <a:ea typeface="Canva Sans"/>
                <a:cs typeface="Canva Sans"/>
                <a:sym typeface="Canva Sans"/>
              </a:rPr>
              <a:t>What They Are: MBS are investments made up of a collection of home loans that have been bundled together. Investors purchase shares of these securities,                effectively betting on the stability of the housing market.</a:t>
            </a:r>
          </a:p>
          <a:p>
            <a:pPr marL="1290021" lvl="2" indent="-430007" algn="ctr">
              <a:lnSpc>
                <a:spcPts val="4182"/>
              </a:lnSpc>
              <a:buFont typeface="Arial"/>
              <a:buChar char="⚬"/>
            </a:pPr>
            <a:endParaRPr lang="en-US" sz="2987">
              <a:solidFill>
                <a:srgbClr val="000000"/>
              </a:solidFill>
              <a:latin typeface="Canva Sans"/>
              <a:ea typeface="Canva Sans"/>
              <a:cs typeface="Canva Sans"/>
              <a:sym typeface="Canva Sans"/>
            </a:endParaRPr>
          </a:p>
          <a:p>
            <a:pPr algn="ctr">
              <a:lnSpc>
                <a:spcPts val="4182"/>
              </a:lnSpc>
            </a:pPr>
            <a:endParaRPr lang="en-US" sz="2987">
              <a:solidFill>
                <a:srgbClr val="000000"/>
              </a:solidFill>
              <a:latin typeface="Canva Sans"/>
              <a:ea typeface="Canva Sans"/>
              <a:cs typeface="Canva Sans"/>
              <a:sym typeface="Canva Sans"/>
            </a:endParaRPr>
          </a:p>
        </p:txBody>
      </p:sp>
      <p:sp>
        <p:nvSpPr>
          <p:cNvPr id="4" name="TextBox 4"/>
          <p:cNvSpPr txBox="1"/>
          <p:nvPr/>
        </p:nvSpPr>
        <p:spPr>
          <a:xfrm>
            <a:off x="9723556" y="4093406"/>
            <a:ext cx="8115300" cy="4930606"/>
          </a:xfrm>
          <a:prstGeom prst="rect">
            <a:avLst/>
          </a:prstGeom>
        </p:spPr>
        <p:txBody>
          <a:bodyPr lIns="0" tIns="0" rIns="0" bIns="0" rtlCol="0" anchor="t">
            <a:spAutoFit/>
          </a:bodyPr>
          <a:lstStyle/>
          <a:p>
            <a:pPr algn="ctr">
              <a:lnSpc>
                <a:spcPts val="4909"/>
              </a:lnSpc>
            </a:pPr>
            <a:r>
              <a:rPr lang="en-US" sz="3506">
                <a:solidFill>
                  <a:srgbClr val="000000"/>
                </a:solidFill>
                <a:latin typeface="Canva Sans"/>
                <a:ea typeface="Canva Sans"/>
                <a:cs typeface="Canva Sans"/>
                <a:sym typeface="Canva Sans"/>
              </a:rPr>
              <a:t>In the Movie: These seemingly safe investments were actually filled with dangerous subprime loans. The characters realize how MBS were sold to unsuspecting investors with inflated credit ratings, only to become worthless when the housing bubble burst.</a:t>
            </a:r>
          </a:p>
        </p:txBody>
      </p:sp>
      <p:sp>
        <p:nvSpPr>
          <p:cNvPr id="5" name="TextBox 5"/>
          <p:cNvSpPr txBox="1"/>
          <p:nvPr/>
        </p:nvSpPr>
        <p:spPr>
          <a:xfrm>
            <a:off x="0" y="537527"/>
            <a:ext cx="1759253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Mortgage-Backed Securities (MBS)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1461799"/>
            <a:ext cx="4376692" cy="7861255"/>
          </a:xfrm>
          <a:prstGeom prst="rect">
            <a:avLst/>
          </a:prstGeom>
        </p:spPr>
        <p:txBody>
          <a:bodyPr wrap="square" lIns="0" tIns="0" rIns="0" bIns="0" rtlCol="0" anchor="t">
            <a:spAutoFit/>
          </a:bodyPr>
          <a:lstStyle/>
          <a:p>
            <a:pPr algn="ctr">
              <a:lnSpc>
                <a:spcPts val="4063"/>
              </a:lnSpc>
            </a:pPr>
            <a:endParaRPr sz="3200" dirty="0"/>
          </a:p>
          <a:p>
            <a:pPr algn="ctr">
              <a:lnSpc>
                <a:spcPts val="4063"/>
              </a:lnSpc>
            </a:pPr>
            <a:r>
              <a:rPr lang="en-US" sz="3200" dirty="0">
                <a:solidFill>
                  <a:srgbClr val="000000"/>
                </a:solidFill>
                <a:latin typeface="Canva Sans"/>
                <a:ea typeface="Canva Sans"/>
                <a:cs typeface="Canva Sans"/>
                <a:sym typeface="Canva Sans"/>
              </a:rPr>
              <a:t>What They Are: CDOs are structured financial products that pool together various debt types (such as MBS) and divide them into different levels of risk. The higher-risk tranches offer larger returns, but they are also more prone to default.</a:t>
            </a:r>
          </a:p>
          <a:p>
            <a:pPr algn="ctr">
              <a:lnSpc>
                <a:spcPts val="4063"/>
              </a:lnSpc>
            </a:pPr>
            <a:endParaRPr lang="en-US" sz="3200" dirty="0">
              <a:solidFill>
                <a:srgbClr val="000000"/>
              </a:solidFill>
              <a:latin typeface="Canva Sans"/>
              <a:ea typeface="Canva Sans"/>
              <a:cs typeface="Canva Sans"/>
              <a:sym typeface="Canva Sans"/>
            </a:endParaRPr>
          </a:p>
        </p:txBody>
      </p:sp>
      <p:sp>
        <p:nvSpPr>
          <p:cNvPr id="3" name="TextBox 3"/>
          <p:cNvSpPr txBox="1"/>
          <p:nvPr/>
        </p:nvSpPr>
        <p:spPr>
          <a:xfrm>
            <a:off x="2133600" y="266700"/>
            <a:ext cx="13587760"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Collateralized Debt Obligations (CDOs)</a:t>
            </a:r>
          </a:p>
        </p:txBody>
      </p:sp>
      <p:sp>
        <p:nvSpPr>
          <p:cNvPr id="4" name="TextBox 3">
            <a:extLst>
              <a:ext uri="{FF2B5EF4-FFF2-40B4-BE49-F238E27FC236}">
                <a16:creationId xmlns:a16="http://schemas.microsoft.com/office/drawing/2014/main" id="{B9A1A983-A8D9-C239-39D8-C9DA424B9A1C}"/>
              </a:ext>
            </a:extLst>
          </p:cNvPr>
          <p:cNvSpPr txBox="1"/>
          <p:nvPr/>
        </p:nvSpPr>
        <p:spPr>
          <a:xfrm>
            <a:off x="12802181" y="2019568"/>
            <a:ext cx="5441099" cy="6247864"/>
          </a:xfrm>
          <a:prstGeom prst="rect">
            <a:avLst/>
          </a:prstGeom>
          <a:noFill/>
        </p:spPr>
        <p:txBody>
          <a:bodyPr wrap="square" rtlCol="0">
            <a:spAutoFit/>
          </a:bodyPr>
          <a:lstStyle/>
          <a:p>
            <a:r>
              <a:rPr lang="en-US" sz="4000" b="0" i="0" dirty="0">
                <a:solidFill>
                  <a:srgbClr val="000000"/>
                </a:solidFill>
                <a:effectLst/>
              </a:rPr>
              <a:t>In the Movie: The main characters uncover that many CDOs were composed of bad debt, and despite high ratings, they were essentially ticking time bombs. By shorting them, the characters profited from the eventual collapse.</a:t>
            </a:r>
            <a:endParaRPr lang="en-IN" sz="4000" dirty="0"/>
          </a:p>
        </p:txBody>
      </p:sp>
      <p:pic>
        <p:nvPicPr>
          <p:cNvPr id="6" name="Picture 5" descr="A cartoon of fish and a hook&#10;&#10;Description automatically generated">
            <a:extLst>
              <a:ext uri="{FF2B5EF4-FFF2-40B4-BE49-F238E27FC236}">
                <a16:creationId xmlns:a16="http://schemas.microsoft.com/office/drawing/2014/main" id="{E43D5575-8DEF-3E1E-EEF4-06DC84583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365" y="1409700"/>
            <a:ext cx="7708835" cy="8458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61DC7A-DE2E-971F-5ABD-0CC79EE23392}"/>
              </a:ext>
            </a:extLst>
          </p:cNvPr>
          <p:cNvSpPr txBox="1"/>
          <p:nvPr/>
        </p:nvSpPr>
        <p:spPr>
          <a:xfrm>
            <a:off x="76200" y="1190299"/>
            <a:ext cx="10515600" cy="1920654"/>
          </a:xfrm>
          <a:prstGeom prst="rect">
            <a:avLst/>
          </a:prstGeom>
          <a:noFill/>
        </p:spPr>
        <p:txBody>
          <a:bodyPr wrap="square" rtlCol="0">
            <a:spAutoFit/>
          </a:bodyPr>
          <a:lstStyle/>
          <a:p>
            <a:pPr lvl="1">
              <a:lnSpc>
                <a:spcPct val="107000"/>
              </a:lnSpc>
              <a:spcAft>
                <a:spcPts val="800"/>
              </a:spcAft>
              <a:buSzPts val="1000"/>
              <a:tabLst>
                <a:tab pos="914400" algn="l"/>
              </a:tabLst>
            </a:pPr>
            <a:r>
              <a:rPr lang="en-IN" sz="2800" b="1" dirty="0">
                <a:effectLst/>
                <a:latin typeface="Aptos" panose="020B0004020202020204" pitchFamily="34" charset="0"/>
                <a:ea typeface="Aptos" panose="020B0004020202020204" pitchFamily="34" charset="0"/>
                <a:cs typeface="Times New Roman" panose="02020603050405020304" pitchFamily="18" charset="0"/>
              </a:rPr>
              <a:t>What They Are</a:t>
            </a:r>
            <a:r>
              <a:rPr lang="en-IN" sz="2800" dirty="0">
                <a:effectLst/>
                <a:latin typeface="Aptos" panose="020B0004020202020204" pitchFamily="34" charset="0"/>
                <a:ea typeface="Aptos" panose="020B0004020202020204" pitchFamily="34" charset="0"/>
                <a:cs typeface="Times New Roman" panose="02020603050405020304" pitchFamily="18" charset="0"/>
              </a:rPr>
              <a:t>: CDS are insurance-like financial products that protect investors from the default of other securities, like MBS or CDOs. By purchasing a CDS, an investor bets against the security, betting that it will fail.</a:t>
            </a:r>
          </a:p>
        </p:txBody>
      </p:sp>
      <p:sp>
        <p:nvSpPr>
          <p:cNvPr id="3" name="TextBox 2">
            <a:extLst>
              <a:ext uri="{FF2B5EF4-FFF2-40B4-BE49-F238E27FC236}">
                <a16:creationId xmlns:a16="http://schemas.microsoft.com/office/drawing/2014/main" id="{C24161EB-FEE0-951A-5C88-69983FEE4B89}"/>
              </a:ext>
            </a:extLst>
          </p:cNvPr>
          <p:cNvSpPr txBox="1"/>
          <p:nvPr/>
        </p:nvSpPr>
        <p:spPr>
          <a:xfrm>
            <a:off x="5105400" y="209190"/>
            <a:ext cx="9525000" cy="951030"/>
          </a:xfrm>
          <a:prstGeom prst="rect">
            <a:avLst/>
          </a:prstGeom>
          <a:noFill/>
        </p:spPr>
        <p:txBody>
          <a:bodyPr wrap="square" rtlCol="0">
            <a:spAutoFit/>
          </a:bodyPr>
          <a:lstStyle/>
          <a:p>
            <a:pPr lvl="0">
              <a:lnSpc>
                <a:spcPct val="107000"/>
              </a:lnSpc>
              <a:spcAft>
                <a:spcPts val="800"/>
              </a:spcAft>
              <a:buSzPts val="1000"/>
              <a:tabLst>
                <a:tab pos="457200" algn="l"/>
              </a:tabLst>
            </a:pPr>
            <a:r>
              <a:rPr lang="en-IN" sz="5400" b="1" dirty="0">
                <a:effectLst/>
                <a:latin typeface="Aptos" panose="020B0004020202020204" pitchFamily="34" charset="0"/>
                <a:ea typeface="Aptos" panose="020B0004020202020204" pitchFamily="34" charset="0"/>
                <a:cs typeface="Times New Roman" panose="02020603050405020304" pitchFamily="18" charset="0"/>
              </a:rPr>
              <a:t>Credit Default Swaps (CDS)</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3B81527-7BCC-78BF-3036-32F6BD6593E9}"/>
              </a:ext>
            </a:extLst>
          </p:cNvPr>
          <p:cNvSpPr txBox="1"/>
          <p:nvPr/>
        </p:nvSpPr>
        <p:spPr>
          <a:xfrm>
            <a:off x="10134600" y="7505700"/>
            <a:ext cx="8001000" cy="2381678"/>
          </a:xfrm>
          <a:prstGeom prst="rect">
            <a:avLst/>
          </a:prstGeom>
          <a:noFill/>
        </p:spPr>
        <p:txBody>
          <a:bodyPr wrap="square" rtlCol="0">
            <a:spAutoFit/>
          </a:bodyPr>
          <a:lstStyle/>
          <a:p>
            <a:pPr lvl="1">
              <a:lnSpc>
                <a:spcPct val="107000"/>
              </a:lnSpc>
              <a:spcAft>
                <a:spcPts val="800"/>
              </a:spcAft>
              <a:buSzPts val="1000"/>
              <a:tabLst>
                <a:tab pos="914400" algn="l"/>
              </a:tabLst>
            </a:pPr>
            <a:r>
              <a:rPr lang="en-IN" sz="28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2800" dirty="0">
                <a:effectLst/>
                <a:latin typeface="Aptos" panose="020B0004020202020204" pitchFamily="34" charset="0"/>
                <a:ea typeface="Aptos" panose="020B0004020202020204" pitchFamily="34" charset="0"/>
                <a:cs typeface="Times New Roman" panose="02020603050405020304" pitchFamily="18" charset="0"/>
              </a:rPr>
              <a:t>: The investors in </a:t>
            </a:r>
            <a:r>
              <a:rPr lang="en-IN" sz="2800" i="1" dirty="0">
                <a:effectLst/>
                <a:latin typeface="Aptos" panose="020B0004020202020204" pitchFamily="34" charset="0"/>
                <a:ea typeface="Aptos" panose="020B0004020202020204" pitchFamily="34" charset="0"/>
                <a:cs typeface="Times New Roman" panose="02020603050405020304" pitchFamily="18" charset="0"/>
              </a:rPr>
              <a:t>The Big Short</a:t>
            </a:r>
            <a:r>
              <a:rPr lang="en-IN" sz="2800" dirty="0">
                <a:effectLst/>
                <a:latin typeface="Aptos" panose="020B0004020202020204" pitchFamily="34" charset="0"/>
                <a:ea typeface="Aptos" panose="020B0004020202020204" pitchFamily="34" charset="0"/>
                <a:cs typeface="Times New Roman" panose="02020603050405020304" pitchFamily="18" charset="0"/>
              </a:rPr>
              <a:t> purchase CDSs to bet against the housing market. These were key to their strategy of profiting from the housing crisis by betting that MBS and CDOs would collapse.</a:t>
            </a:r>
          </a:p>
        </p:txBody>
      </p:sp>
      <p:pic>
        <p:nvPicPr>
          <p:cNvPr id="6" name="Picture 5" descr="A group of people in clothing pointing at each other&#10;&#10;Description automatically generated">
            <a:extLst>
              <a:ext uri="{FF2B5EF4-FFF2-40B4-BE49-F238E27FC236}">
                <a16:creationId xmlns:a16="http://schemas.microsoft.com/office/drawing/2014/main" id="{B2BC5B5F-6D4F-DEAF-A770-BA61F97D6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89" y="3110953"/>
            <a:ext cx="8837195" cy="7034407"/>
          </a:xfrm>
          <a:prstGeom prst="rect">
            <a:avLst/>
          </a:prstGeom>
        </p:spPr>
      </p:pic>
      <p:pic>
        <p:nvPicPr>
          <p:cNvPr id="8" name="Picture 7" descr="A cartoon of a person in a car&#10;&#10;Description automatically generated">
            <a:extLst>
              <a:ext uri="{FF2B5EF4-FFF2-40B4-BE49-F238E27FC236}">
                <a16:creationId xmlns:a16="http://schemas.microsoft.com/office/drawing/2014/main" id="{14E99BFD-DC38-4A87-8683-D07522927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615" y="1143000"/>
            <a:ext cx="5930036" cy="6362700"/>
          </a:xfrm>
          <a:prstGeom prst="rect">
            <a:avLst/>
          </a:prstGeom>
        </p:spPr>
      </p:pic>
    </p:spTree>
    <p:extLst>
      <p:ext uri="{BB962C8B-B14F-4D97-AF65-F5344CB8AC3E}">
        <p14:creationId xmlns:p14="http://schemas.microsoft.com/office/powerpoint/2010/main" val="351259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17BAA-68CB-8C2F-18D4-E5F00C8D7027}"/>
              </a:ext>
            </a:extLst>
          </p:cNvPr>
          <p:cNvSpPr txBox="1"/>
          <p:nvPr/>
        </p:nvSpPr>
        <p:spPr>
          <a:xfrm>
            <a:off x="2362200" y="342900"/>
            <a:ext cx="16916400" cy="951030"/>
          </a:xfrm>
          <a:prstGeom prst="rect">
            <a:avLst/>
          </a:prstGeom>
          <a:noFill/>
        </p:spPr>
        <p:txBody>
          <a:bodyPr wrap="square" rtlCol="0">
            <a:spAutoFit/>
          </a:bodyPr>
          <a:lstStyle/>
          <a:p>
            <a:pPr lvl="0">
              <a:lnSpc>
                <a:spcPct val="107000"/>
              </a:lnSpc>
              <a:spcAft>
                <a:spcPts val="800"/>
              </a:spcAft>
              <a:buSzPts val="1000"/>
              <a:tabLst>
                <a:tab pos="457200" algn="l"/>
              </a:tabLst>
            </a:pPr>
            <a:r>
              <a:rPr lang="en-IN" sz="5400" b="1" dirty="0">
                <a:effectLst/>
                <a:latin typeface="Aptos" panose="020B0004020202020204" pitchFamily="34" charset="0"/>
                <a:ea typeface="Aptos" panose="020B0004020202020204" pitchFamily="34" charset="0"/>
                <a:cs typeface="Times New Roman" panose="02020603050405020304" pitchFamily="18" charset="0"/>
              </a:rPr>
              <a:t>The Rating Agencies (Moody’s, S&amp;P, Fitch)</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F4DB35C-4C1D-038B-C1E4-7EA01DBD7216}"/>
              </a:ext>
            </a:extLst>
          </p:cNvPr>
          <p:cNvSpPr txBox="1"/>
          <p:nvPr/>
        </p:nvSpPr>
        <p:spPr>
          <a:xfrm>
            <a:off x="800100" y="1716504"/>
            <a:ext cx="16725900" cy="1754326"/>
          </a:xfrm>
          <a:prstGeom prst="rect">
            <a:avLst/>
          </a:prstGeom>
          <a:noFill/>
        </p:spPr>
        <p:txBody>
          <a:bodyPr wrap="square" rtlCol="0">
            <a:spAutoFit/>
          </a:bodyPr>
          <a:lstStyle/>
          <a:p>
            <a:r>
              <a:rPr lang="en-IN" sz="3600" b="1" dirty="0">
                <a:effectLst/>
                <a:latin typeface="Aptos" panose="020B0004020202020204" pitchFamily="34" charset="0"/>
                <a:ea typeface="Aptos" panose="020B0004020202020204" pitchFamily="34" charset="0"/>
                <a:cs typeface="Times New Roman" panose="02020603050405020304" pitchFamily="18" charset="0"/>
              </a:rPr>
              <a:t>What They Are</a:t>
            </a:r>
            <a:r>
              <a:rPr lang="en-IN" sz="3600" dirty="0">
                <a:effectLst/>
                <a:latin typeface="Aptos" panose="020B0004020202020204" pitchFamily="34" charset="0"/>
                <a:ea typeface="Aptos" panose="020B0004020202020204" pitchFamily="34" charset="0"/>
                <a:cs typeface="Times New Roman" panose="02020603050405020304" pitchFamily="18" charset="0"/>
              </a:rPr>
              <a:t>: These agencies evaluate the risk of financial products and assign ratings based on their potential for default. These ratings are relied upon by investors when assessing the safety of investments.</a:t>
            </a:r>
            <a:endParaRPr lang="en-IN" sz="3600" dirty="0"/>
          </a:p>
        </p:txBody>
      </p:sp>
      <p:sp>
        <p:nvSpPr>
          <p:cNvPr id="4" name="TextBox 3">
            <a:extLst>
              <a:ext uri="{FF2B5EF4-FFF2-40B4-BE49-F238E27FC236}">
                <a16:creationId xmlns:a16="http://schemas.microsoft.com/office/drawing/2014/main" id="{386CF34C-0E66-EBBE-0C0C-C20BAD04D055}"/>
              </a:ext>
            </a:extLst>
          </p:cNvPr>
          <p:cNvSpPr txBox="1"/>
          <p:nvPr/>
        </p:nvSpPr>
        <p:spPr>
          <a:xfrm>
            <a:off x="800100" y="4914900"/>
            <a:ext cx="7543800" cy="4221540"/>
          </a:xfrm>
          <a:prstGeom prst="rect">
            <a:avLst/>
          </a:prstGeom>
          <a:noFill/>
        </p:spPr>
        <p:txBody>
          <a:bodyPr wrap="square" rtlCol="0">
            <a:spAutoFit/>
          </a:bodyPr>
          <a:lstStyle/>
          <a:p>
            <a:pPr lvl="1">
              <a:lnSpc>
                <a:spcPct val="107000"/>
              </a:lnSpc>
              <a:spcAft>
                <a:spcPts val="800"/>
              </a:spcAft>
              <a:buSzPts val="1000"/>
              <a:tabLst>
                <a:tab pos="914400" algn="l"/>
              </a:tabLst>
            </a:pPr>
            <a:r>
              <a:rPr lang="en-IN" sz="36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3600" dirty="0">
                <a:effectLst/>
                <a:latin typeface="Aptos" panose="020B0004020202020204" pitchFamily="34" charset="0"/>
                <a:ea typeface="Aptos" panose="020B0004020202020204" pitchFamily="34" charset="0"/>
                <a:cs typeface="Times New Roman" panose="02020603050405020304" pitchFamily="18" charset="0"/>
              </a:rPr>
              <a:t>: The film critiques how these agencies were complicit in the crisis by giving high ratings to risky securities like MBS and CDOs. Their inaccurate assessments misled investors and contributed to the collapse.</a:t>
            </a:r>
          </a:p>
        </p:txBody>
      </p:sp>
      <p:pic>
        <p:nvPicPr>
          <p:cNvPr id="6" name="Picture 5" descr="A person holding a sign in front of a building on fire&#10;&#10;Description automatically generated">
            <a:extLst>
              <a:ext uri="{FF2B5EF4-FFF2-40B4-BE49-F238E27FC236}">
                <a16:creationId xmlns:a16="http://schemas.microsoft.com/office/drawing/2014/main" id="{E6F87854-4F5B-FD83-1F87-03E638E09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2895600"/>
            <a:ext cx="7048500" cy="7048500"/>
          </a:xfrm>
          <a:prstGeom prst="rect">
            <a:avLst/>
          </a:prstGeom>
        </p:spPr>
      </p:pic>
    </p:spTree>
    <p:extLst>
      <p:ext uri="{BB962C8B-B14F-4D97-AF65-F5344CB8AC3E}">
        <p14:creationId xmlns:p14="http://schemas.microsoft.com/office/powerpoint/2010/main" val="392043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809D5-7194-2992-FEB1-BFBD3D798E2E}"/>
              </a:ext>
            </a:extLst>
          </p:cNvPr>
          <p:cNvSpPr txBox="1"/>
          <p:nvPr/>
        </p:nvSpPr>
        <p:spPr>
          <a:xfrm>
            <a:off x="6705600" y="114300"/>
            <a:ext cx="7924800" cy="1754326"/>
          </a:xfrm>
          <a:prstGeom prst="rect">
            <a:avLst/>
          </a:prstGeom>
          <a:noFill/>
        </p:spPr>
        <p:txBody>
          <a:bodyPr wrap="square" rtlCol="0">
            <a:spAutoFit/>
          </a:bodyPr>
          <a:lstStyle/>
          <a:p>
            <a:r>
              <a:rPr lang="en-IN" sz="5400" b="1" dirty="0">
                <a:effectLst/>
                <a:latin typeface="Aptos" panose="020B0004020202020204" pitchFamily="34" charset="0"/>
                <a:ea typeface="Aptos" panose="020B0004020202020204" pitchFamily="34" charset="0"/>
                <a:cs typeface="Times New Roman" panose="02020603050405020304" pitchFamily="18" charset="0"/>
              </a:rPr>
              <a:t>Synthetic CDOs</a:t>
            </a:r>
            <a:endParaRPr lang="en-IN" sz="5400" dirty="0">
              <a:effectLst/>
              <a:latin typeface="Aptos" panose="020B0004020202020204" pitchFamily="34" charset="0"/>
              <a:ea typeface="Aptos" panose="020B0004020202020204" pitchFamily="34" charset="0"/>
              <a:cs typeface="Times New Roman" panose="02020603050405020304" pitchFamily="18" charset="0"/>
            </a:endParaRPr>
          </a:p>
          <a:p>
            <a:endParaRPr lang="en-IN" sz="5400" dirty="0"/>
          </a:p>
        </p:txBody>
      </p:sp>
      <p:sp>
        <p:nvSpPr>
          <p:cNvPr id="3" name="TextBox 2">
            <a:extLst>
              <a:ext uri="{FF2B5EF4-FFF2-40B4-BE49-F238E27FC236}">
                <a16:creationId xmlns:a16="http://schemas.microsoft.com/office/drawing/2014/main" id="{BB3C9933-A086-2CD7-A106-B7BEFC226E74}"/>
              </a:ext>
            </a:extLst>
          </p:cNvPr>
          <p:cNvSpPr txBox="1"/>
          <p:nvPr/>
        </p:nvSpPr>
        <p:spPr>
          <a:xfrm>
            <a:off x="11506200" y="2607057"/>
            <a:ext cx="5943600" cy="5870646"/>
          </a:xfrm>
          <a:prstGeom prst="rect">
            <a:avLst/>
          </a:prstGeom>
          <a:noFill/>
        </p:spPr>
        <p:txBody>
          <a:bodyPr wrap="square" rtlCol="0">
            <a:spAutoFit/>
          </a:bodyPr>
          <a:lstStyle/>
          <a:p>
            <a:pPr lvl="1">
              <a:lnSpc>
                <a:spcPct val="107000"/>
              </a:lnSpc>
              <a:spcAft>
                <a:spcPts val="800"/>
              </a:spcAft>
              <a:buSzPts val="1000"/>
              <a:tabLst>
                <a:tab pos="914400" algn="l"/>
              </a:tabLst>
            </a:pPr>
            <a:r>
              <a:rPr lang="en-IN" sz="3200" b="1" dirty="0">
                <a:effectLst/>
                <a:latin typeface="Aptos" panose="020B0004020202020204" pitchFamily="34" charset="0"/>
                <a:ea typeface="Aptos" panose="020B0004020202020204" pitchFamily="34" charset="0"/>
                <a:cs typeface="Times New Roman" panose="02020603050405020304" pitchFamily="18" charset="0"/>
              </a:rPr>
              <a:t>What They Are</a:t>
            </a:r>
            <a:r>
              <a:rPr lang="en-IN" sz="3200" dirty="0">
                <a:effectLst/>
                <a:latin typeface="Aptos" panose="020B0004020202020204" pitchFamily="34" charset="0"/>
                <a:ea typeface="Aptos" panose="020B0004020202020204" pitchFamily="34" charset="0"/>
                <a:cs typeface="Times New Roman" panose="02020603050405020304" pitchFamily="18" charset="0"/>
              </a:rPr>
              <a:t>: Unlike traditional CDOs, synthetic CDOs don’t rely on actual debt like mortgages. Instead, they derive their value from credit default swaps. These are incredibly risky and can be highly profitable when they work, but they also increase the financial system’s overall exposure to risk.</a:t>
            </a:r>
          </a:p>
        </p:txBody>
      </p:sp>
      <p:sp>
        <p:nvSpPr>
          <p:cNvPr id="4" name="TextBox 3">
            <a:extLst>
              <a:ext uri="{FF2B5EF4-FFF2-40B4-BE49-F238E27FC236}">
                <a16:creationId xmlns:a16="http://schemas.microsoft.com/office/drawing/2014/main" id="{845B998D-2309-963A-84AC-18D2E04F2D4F}"/>
              </a:ext>
            </a:extLst>
          </p:cNvPr>
          <p:cNvSpPr txBox="1"/>
          <p:nvPr/>
        </p:nvSpPr>
        <p:spPr>
          <a:xfrm>
            <a:off x="228600" y="1043229"/>
            <a:ext cx="17449800" cy="1128194"/>
          </a:xfrm>
          <a:prstGeom prst="rect">
            <a:avLst/>
          </a:prstGeom>
          <a:noFill/>
        </p:spPr>
        <p:txBody>
          <a:bodyPr wrap="square" rtlCol="0">
            <a:spAutoFit/>
          </a:bodyPr>
          <a:lstStyle/>
          <a:p>
            <a:pPr lvl="1">
              <a:lnSpc>
                <a:spcPct val="107000"/>
              </a:lnSpc>
              <a:spcAft>
                <a:spcPts val="800"/>
              </a:spcAft>
              <a:buSzPts val="1000"/>
              <a:tabLst>
                <a:tab pos="914400" algn="l"/>
              </a:tabLst>
            </a:pPr>
            <a:r>
              <a:rPr lang="en-IN" sz="3200" b="1" dirty="0">
                <a:effectLst/>
                <a:latin typeface="Aptos" panose="020B0004020202020204" pitchFamily="34" charset="0"/>
                <a:ea typeface="Aptos" panose="020B0004020202020204" pitchFamily="34" charset="0"/>
                <a:cs typeface="Times New Roman" panose="02020603050405020304" pitchFamily="18" charset="0"/>
              </a:rPr>
              <a:t>In the Movie</a:t>
            </a:r>
            <a:r>
              <a:rPr lang="en-IN" sz="3200" dirty="0">
                <a:effectLst/>
                <a:latin typeface="Aptos" panose="020B0004020202020204" pitchFamily="34" charset="0"/>
                <a:ea typeface="Aptos" panose="020B0004020202020204" pitchFamily="34" charset="0"/>
                <a:cs typeface="Times New Roman" panose="02020603050405020304" pitchFamily="18" charset="0"/>
              </a:rPr>
              <a:t>: The characters in the film discover synthetic CDOs, which were built using risky financial derivatives, further exacerbating the problem and inflating the financial bubble.</a:t>
            </a:r>
          </a:p>
        </p:txBody>
      </p:sp>
      <p:pic>
        <p:nvPicPr>
          <p:cNvPr id="6" name="Picture 5" descr="A person in a garment&#10;&#10;Description automatically generated">
            <a:extLst>
              <a:ext uri="{FF2B5EF4-FFF2-40B4-BE49-F238E27FC236}">
                <a16:creationId xmlns:a16="http://schemas.microsoft.com/office/drawing/2014/main" id="{E27DD18F-E3B8-090C-B3F0-EF470A46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502994"/>
            <a:ext cx="10668000" cy="7126224"/>
          </a:xfrm>
          <a:prstGeom prst="rect">
            <a:avLst/>
          </a:prstGeom>
        </p:spPr>
      </p:pic>
    </p:spTree>
    <p:extLst>
      <p:ext uri="{BB962C8B-B14F-4D97-AF65-F5344CB8AC3E}">
        <p14:creationId xmlns:p14="http://schemas.microsoft.com/office/powerpoint/2010/main" val="35923410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96</TotalTime>
  <Words>1135</Words>
  <Application>Microsoft Office PowerPoint</Application>
  <PresentationFormat>Custom</PresentationFormat>
  <Paragraphs>49</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Wingdings 3</vt:lpstr>
      <vt:lpstr>Trebuchet MS</vt:lpstr>
      <vt:lpstr>Arial</vt:lpstr>
      <vt:lpstr>Aptos</vt:lpstr>
      <vt:lpstr>Canva Sans</vt:lpstr>
      <vt:lpstr>Canva Sans Bold</vt:lpstr>
      <vt:lpstr>Symbol</vt:lpstr>
      <vt:lpstr>Times New Roman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Insights from The Big Short</dc:title>
  <cp:lastModifiedBy>Abhishek Parth</cp:lastModifiedBy>
  <cp:revision>2</cp:revision>
  <cp:lastPrinted>2024-12-10T17:27:29Z</cp:lastPrinted>
  <dcterms:created xsi:type="dcterms:W3CDTF">2006-08-16T00:00:00Z</dcterms:created>
  <dcterms:modified xsi:type="dcterms:W3CDTF">2024-12-10T17:41:14Z</dcterms:modified>
  <dc:identifier>DAGY50ZwGKc</dc:identifier>
</cp:coreProperties>
</file>